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60" r:id="rId2"/>
    <p:sldId id="365" r:id="rId3"/>
    <p:sldId id="373" r:id="rId4"/>
    <p:sldId id="376" r:id="rId5"/>
    <p:sldId id="257" r:id="rId6"/>
    <p:sldId id="377" r:id="rId7"/>
    <p:sldId id="259" r:id="rId8"/>
    <p:sldId id="378" r:id="rId9"/>
    <p:sldId id="261" r:id="rId10"/>
    <p:sldId id="379" r:id="rId11"/>
    <p:sldId id="263" r:id="rId12"/>
    <p:sldId id="264" r:id="rId13"/>
    <p:sldId id="265" r:id="rId14"/>
    <p:sldId id="374" r:id="rId15"/>
    <p:sldId id="375" r:id="rId16"/>
    <p:sldId id="258" r:id="rId17"/>
    <p:sldId id="371" r:id="rId18"/>
    <p:sldId id="256" r:id="rId19"/>
    <p:sldId id="358" r:id="rId20"/>
    <p:sldId id="366" r:id="rId21"/>
    <p:sldId id="367" r:id="rId22"/>
    <p:sldId id="368" r:id="rId23"/>
    <p:sldId id="369" r:id="rId24"/>
    <p:sldId id="370" r:id="rId25"/>
    <p:sldId id="262" r:id="rId26"/>
    <p:sldId id="268" r:id="rId27"/>
    <p:sldId id="269" r:id="rId28"/>
    <p:sldId id="372" r:id="rId29"/>
    <p:sldId id="380" r:id="rId30"/>
    <p:sldId id="280" r:id="rId31"/>
    <p:sldId id="381" r:id="rId32"/>
    <p:sldId id="382" r:id="rId33"/>
    <p:sldId id="272" r:id="rId34"/>
    <p:sldId id="270" r:id="rId35"/>
    <p:sldId id="277" r:id="rId36"/>
    <p:sldId id="274" r:id="rId37"/>
    <p:sldId id="279" r:id="rId38"/>
    <p:sldId id="278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33C"/>
    <a:srgbClr val="46267E"/>
    <a:srgbClr val="D6BAFC"/>
    <a:srgbClr val="41257A"/>
    <a:srgbClr val="AA9DC8"/>
    <a:srgbClr val="CCF6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04" autoAdjust="0"/>
    <p:restoredTop sz="96218"/>
  </p:normalViewPr>
  <p:slideViewPr>
    <p:cSldViewPr snapToGrid="0">
      <p:cViewPr varScale="1">
        <p:scale>
          <a:sx n="107" d="100"/>
          <a:sy n="107" d="100"/>
        </p:scale>
        <p:origin x="5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04.10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1907 11,'-86'2,"-2"-1,-10 1,-2-3,3 0,13-1,14 0,10 1,5 0,5-1,3 1,-3 0,-6-1,0 1,6 1,12 0,12 0,10 0,1 0,-1 0,-6 0,-9 0,-3 0,-5 0,0 0,4 0,-1 0,1 0,-5 0,-7 0,-1 0,1 0,3 0,1 1,-3 1,-2 1,3 0,11-1,13-1,11-1,6-1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09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521 0,'-72'3,"0"-1,10 1,9-1,12 0,13 1,5-2,-6 1,-9 0,-3-1,8 0,12-1,13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14.7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481 0,'-66'4,"5"0,16-3,4 0,6 0,7 0,7-1,1 0,-3-1,-6-1,-4 0,1 1,6 0,12 1,8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17.7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516 17,'-66'-3,"3"1,9 1,4 1,6-1,10 1,12-1,7 0,-3 1,-4 0,-10-2,-2 1,3-1,13 0,6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20.9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1424 70,'-76'-6,"-1"0,9 0,3 1,2 2,4-1,-28 0,25 1,24 1,20 2,7 0,-9-1,-19-1,-19 0,-15 0,3-1,13 1,18 0,19 1,2 0,-8 0,-12 0,-11-1,2-1,11 1,11 0,12 0,1 1,-3 1,-12-1,-9 1,-3 0,14 0,8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23.29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3364 343,'-55'-9,"1"0,-9-1,-1 1,-2 1,0 1,-5-1,0 1,6 1,2 1,10 1,2 0,-38-1,21 2,-3 1,1-1,-13-1,-7-2,1 0,9 1,20 2,12 0,11 1,1-1,-9 0,-5-1,-7-1,1 1,3 2,5 0,4 0,-2 0,-1 0,2-1,3 0,2 1,2 0,-7-1,-5-2,-3-1,-4-2,-4-2,0 0,-6-3,-3-2,5 0,2 2,7 1,9 4,-2-1,0 0,-2 1,-4-1,1 1,5 3,6 1,10 2,10 2,4-1,2 1,-2 0,2-1,1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27.3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2234 255,'-69'-9,"-1"0,1 0,0 1,1-1,1 1,3 1,0 0,2 0,2 1,5 1,1 1,3 0,1 0,-40-3,12-1,5 2,1 1,-7 0,-11 0,-4 0,4 1,9 1,12 0,11 2,6-1,6 1,3-1,4 1,5-1,10 1,8 0,-2-1,0-1,-12-3,0-2,1 0,8-1,7 3,2-3,1 0,-6-4,3 3,2 2,4 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42.24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562 10,'-77'-2,"4"0,15 0,8 0,13 2,9-1,7 1,-1 0,-6 1,2-1,4 1,6-1,-1 0,-2 1,-5 0,0-1,12 0,4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52.6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3160 226,'-57'-16,"-11"1,-5 7,-18 0,41 4,-1 0,-1 1,-1-1,2 0,0 1,-43-3,7 1,13-1,6 0,3 0,2-1,-4 0,-3 2,-2 0,4 1,4 0,2-1,0 1,-6 0,-1 0,0 1,3 0,3 0,2 1,-2-1,1 0,-5-1,3-1,2 1,3 1,1-1,0 1,-1 0,2-1,-1 1,-3-1,-3 1,-1 0,7 2,7 0,13 0,13 0,9 1,1-1,1 0,-13 0,-4-1,-5 0,2 0,9 0,9 0,9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22T22:06:55.4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2746 36,'-76'2,"1"1,-10-1,-3-1,22 0,-1-1,-1 0,-1 0,-1-1,0 1,-1-1,0 0,1 0,2 0,1 0,2 0,-20-1,2 1,0 0,3 0,11 1,4 0,9 0,3 0,-31 0,12 0,9-1,0 0,-5-1,6-1,6 1,7-1,5 1,5 0,-1 0,1 1,0-1,1 0,2-1,5 1,6 1,8-1,5 1,-5 1,-8 0,-9 0,-1 1,13 0,7-1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3D50D-8039-B24D-8C13-0B3A712AD3B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10444-55B2-334B-9851-996614507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892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Pour les 1,( ou 2 ETP </a:t>
            </a:r>
            <a:r>
              <a:rPr lang="fr-FR" sz="1800" dirty="0">
                <a:effectLst/>
                <a:latin typeface="Calibri" panose="020F0502020204030204" pitchFamily="34" charset="0"/>
              </a:rPr>
              <a:t>Un nouvel objectif en nombre de patients </a:t>
            </a:r>
            <a:r>
              <a:rPr lang="fr-FR" sz="1800" dirty="0" err="1">
                <a:effectLst/>
                <a:latin typeface="Calibri" panose="020F0502020204030204" pitchFamily="34" charset="0"/>
              </a:rPr>
              <a:t>supplémentaires</a:t>
            </a:r>
            <a:r>
              <a:rPr lang="fr-FR" sz="1800" dirty="0">
                <a:effectLst/>
                <a:latin typeface="Calibri" panose="020F0502020204030204" pitchFamily="34" charset="0"/>
              </a:rPr>
              <a:t> à prendre en charge est </a:t>
            </a:r>
            <a:r>
              <a:rPr lang="fr-FR" sz="1800" dirty="0" err="1">
                <a:effectLst/>
                <a:latin typeface="Calibri" panose="020F0502020204030204" pitchFamily="34" charset="0"/>
              </a:rPr>
              <a:t>défini</a:t>
            </a:r>
            <a:r>
              <a:rPr lang="fr-FR" sz="1800" dirty="0">
                <a:effectLst/>
                <a:latin typeface="Calibri" panose="020F0502020204030204" pitchFamily="34" charset="0"/>
              </a:rPr>
              <a:t> sur la base de la </a:t>
            </a:r>
            <a:r>
              <a:rPr lang="fr-FR" sz="1800" dirty="0" err="1">
                <a:effectLst/>
                <a:latin typeface="Calibri" panose="020F0502020204030204" pitchFamily="34" charset="0"/>
              </a:rPr>
              <a:t>patientèle</a:t>
            </a:r>
            <a:r>
              <a:rPr lang="fr-FR" sz="1800" dirty="0">
                <a:effectLst/>
                <a:latin typeface="Calibri" panose="020F0502020204030204" pitchFamily="34" charset="0"/>
              </a:rPr>
              <a:t> initiale. Cet objectif est à atteindre à l’issue de l’</a:t>
            </a:r>
            <a:r>
              <a:rPr lang="fr-FR" sz="1800" dirty="0" err="1">
                <a:effectLst/>
                <a:latin typeface="Calibri" panose="020F0502020204030204" pitchFamily="34" charset="0"/>
              </a:rPr>
              <a:t>année</a:t>
            </a:r>
            <a:r>
              <a:rPr lang="fr-FR" sz="1800" dirty="0">
                <a:effectLst/>
                <a:latin typeface="Calibri" panose="020F0502020204030204" pitchFamily="34" charset="0"/>
              </a:rPr>
              <a:t> suivant la signature de l’avenant au contrat. Si l’objectif n’est pas atteint, le montant de l’aide est proratisé sur la base du taux d’atteinte de l’objectif. 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1550C-98AC-2B43-A601-45E4AAB6780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076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00DFB-0B11-CC7F-864D-7D155C2CB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5CB05F-6A99-029D-219A-3EABC3DF9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5A5857-83F7-C0FA-53D5-70C348234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1A3A76-8943-890F-0381-7F1D242D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B8083E-7C6A-C6E3-0B46-2B0DB2F8F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7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56DC75-5E62-BEFB-1E82-BCB1345D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0D4E42-2613-BD5A-3195-D423B97D1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346DD1-6069-6A87-9544-A1016AAB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24E720-1FE3-AE48-095D-619210B2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046958-0DF1-B988-BE14-840F301E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19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1F43A9-EC3F-CB35-29E2-3F10C5DC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0EA0C8-7057-EA62-6342-24A8609B1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E847B-FA43-2149-97C5-EEE8C2FD8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8DA629-8084-1550-9F20-45F2276E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1BB1D-8C05-C445-58F9-8F8BD2343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020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A5418-C2AA-0BF5-C65D-060891E2D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3F281A-74DB-4862-32BD-8083297B7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8585B92-962F-9A6E-77DA-71F745D43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067F85-0FF6-5933-072E-F0B925E4D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59A563-1F1D-59B9-5F0C-819802B97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FAB7C8-6DF2-D340-333D-AA14E23A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73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C7B838-D99F-6292-9EAB-22BA88420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8AB2DB-1338-0230-6038-345B0E649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FBF834-0096-60B7-BB58-F9223B927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AE4FA21-331A-4D6A-6154-1F6310759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9E3D74-4CDB-9C4D-098B-6597B46B1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574AE1B-0F6C-C767-F25E-283EEA04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E6B3D68-A1DD-D03F-6ADA-4BFFDA92A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99AA084-4791-0D7A-7642-55053034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89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487307-489F-BD78-F5D7-B201BE0A1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48FF45-AE6B-AE07-9B81-CEA38188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8EB231-8582-0A4C-FAC8-5F2FB706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A0D0F0-B87E-D3DD-683A-932C4EF96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894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C6C1D3-1986-17A9-942B-727D5C6E1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1AAB11-127E-9EF1-EF5A-DD58107F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CA6612-975E-7568-4227-33C8ED466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29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A7DDA-EE9B-2E45-0863-3D87CA4A4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74511F-8A3F-2518-5B8A-EA2A04B1F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6C39A3-0CB9-BD5E-2EA2-8ACDE9498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966AB6-D122-512E-F714-A6BB2A13D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9AFADD-76F4-B9F2-10C4-4C557277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47732D-B0DC-7DAB-473E-822F9EF0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29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4A817F-EAAF-9C1F-5C0D-BB2371AC3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1471B1C-6356-3A4F-3F19-98AB1E233A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712DAD-21C5-E882-DD03-84069AA63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12D9C7-57FF-B007-C4B6-951D3AA53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228549-ABBA-72A9-65B6-C0D9D154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B8448F-844E-18F9-C383-884F8413C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03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A283FC-3E43-C1A9-45B0-03A29257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FA44EC-E777-E45B-F2DC-2C7F4745A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5F54FF-F930-11A1-1EEA-40964FE9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E8EC0D-B978-6F0B-FE4A-CAD4AAEA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C9A050-7D4C-C472-990D-B3189C875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7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78A2906-D054-475E-C356-31759DA42F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6B17DAA-FE1C-4FE3-123E-B08713F5C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CADB5D-3EF1-CBE1-20A6-2BBA47DC3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A8620A-C797-EADA-88BF-E07F719C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205EAE-269E-A04B-9EBA-AAE23829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672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4CA597C-492A-0A5A-CFA6-03FB3493F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A15785-16E9-0758-295D-C4FB5EFD8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9A2D3B-12A1-40DC-D719-C11B7738C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84CE8-DA85-4E59-8054-C9306D15C2DD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33C9CD-F00B-EE40-F1A4-0C4E77FC6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3B2790-888E-64B6-EA1B-DBF6D180D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00981-7182-411E-845B-F497F3752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122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6.xml"/><Relationship Id="rId18" Type="http://schemas.openxmlformats.org/officeDocument/2006/relationships/image" Target="../media/image13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0.png"/><Relationship Id="rId17" Type="http://schemas.openxmlformats.org/officeDocument/2006/relationships/customXml" Target="../ink/ink8.xml"/><Relationship Id="rId2" Type="http://schemas.openxmlformats.org/officeDocument/2006/relationships/image" Target="../media/image11.jpe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90.png"/><Relationship Id="rId19" Type="http://schemas.openxmlformats.org/officeDocument/2006/relationships/customXml" Target="../ink/ink9.xml"/><Relationship Id="rId4" Type="http://schemas.openxmlformats.org/officeDocument/2006/relationships/image" Target="../media/image60.png"/><Relationship Id="rId9" Type="http://schemas.openxmlformats.org/officeDocument/2006/relationships/customXml" Target="../ink/ink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54F6B2-B1EB-54FE-EEA8-F41378A597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8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6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344245" y="1182231"/>
            <a:ext cx="1127401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46267E"/>
                </a:solidFill>
                <a:latin typeface="Corbel" panose="020B0503020204020204" pitchFamily="34" charset="0"/>
              </a:rPr>
              <a:t>Comité Directeur de MG France</a:t>
            </a:r>
          </a:p>
          <a:p>
            <a:pPr algn="ctr"/>
            <a:endParaRPr lang="fr-FR" sz="4000" b="1" dirty="0">
              <a:solidFill>
                <a:srgbClr val="E6033C"/>
              </a:solidFill>
              <a:latin typeface="Corbel" panose="020B0503020204020204" pitchFamily="34" charset="0"/>
            </a:endParaRPr>
          </a:p>
          <a:p>
            <a:pPr algn="ctr"/>
            <a:r>
              <a:rPr lang="fr-FR" sz="4800" b="1" dirty="0">
                <a:solidFill>
                  <a:srgbClr val="E6033C"/>
                </a:solidFill>
                <a:latin typeface="Corbel" panose="020B0503020204020204" pitchFamily="34" charset="0"/>
              </a:rPr>
              <a:t>Jeudi 23 mai 2024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EE189B-6B5C-F674-3EFC-40B1484A47FE}"/>
              </a:ext>
            </a:extLst>
          </p:cNvPr>
          <p:cNvSpPr txBox="1"/>
          <p:nvPr/>
        </p:nvSpPr>
        <p:spPr>
          <a:xfrm>
            <a:off x="2954766" y="4774425"/>
            <a:ext cx="628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46267E"/>
                </a:solidFill>
                <a:latin typeface="Corbel" panose="020B0503020204020204" pitchFamily="34" charset="0"/>
              </a:rPr>
              <a:t>Animation Isabelle Domenech Bonet, Jean-Claude </a:t>
            </a:r>
            <a:r>
              <a:rPr lang="fr-FR" b="1" dirty="0" err="1">
                <a:solidFill>
                  <a:srgbClr val="46267E"/>
                </a:solidFill>
                <a:latin typeface="Corbel" panose="020B0503020204020204" pitchFamily="34" charset="0"/>
              </a:rPr>
              <a:t>Soulary</a:t>
            </a:r>
            <a:endParaRPr lang="fr-FR" b="1" dirty="0">
              <a:solidFill>
                <a:srgbClr val="46267E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809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2213096" y="1182231"/>
            <a:ext cx="77658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46267E"/>
                </a:solidFill>
                <a:latin typeface="Corbel" panose="020B0503020204020204" pitchFamily="34" charset="0"/>
              </a:rPr>
              <a:t>Proposition de Convention :</a:t>
            </a:r>
          </a:p>
          <a:p>
            <a:pPr algn="ctr"/>
            <a:endParaRPr lang="fr-FR" sz="4000" b="1" dirty="0">
              <a:solidFill>
                <a:srgbClr val="E6033C"/>
              </a:solidFill>
              <a:latin typeface="Corbel" panose="020B0503020204020204" pitchFamily="34" charset="0"/>
            </a:endParaRPr>
          </a:p>
          <a:p>
            <a:pPr algn="ctr"/>
            <a:r>
              <a:rPr lang="fr-FR" sz="6000" b="1" dirty="0">
                <a:solidFill>
                  <a:srgbClr val="E6033C"/>
                </a:solidFill>
                <a:latin typeface="Corbel" panose="020B0503020204020204" pitchFamily="34" charset="0"/>
              </a:rPr>
              <a:t>Les forfaits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E6CAA0-F7FF-DFD2-1187-07756712FF80}"/>
              </a:ext>
            </a:extLst>
          </p:cNvPr>
          <p:cNvSpPr txBox="1"/>
          <p:nvPr/>
        </p:nvSpPr>
        <p:spPr>
          <a:xfrm>
            <a:off x="3046205" y="3830742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6267E"/>
                </a:solidFill>
                <a:latin typeface="Corbel" panose="020B0503020204020204" pitchFamily="34" charset="0"/>
              </a:rPr>
              <a:t>Jean-Christophe </a:t>
            </a:r>
            <a:r>
              <a:rPr lang="fr-FR" b="1" dirty="0" err="1">
                <a:solidFill>
                  <a:srgbClr val="46267E"/>
                </a:solidFill>
                <a:latin typeface="Corbel" panose="020B0503020204020204" pitchFamily="34" charset="0"/>
              </a:rPr>
              <a:t>Nogrette</a:t>
            </a:r>
            <a:endParaRPr lang="fr-FR" b="1" dirty="0">
              <a:solidFill>
                <a:srgbClr val="46267E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41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 8" descr="Image 8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Rectangle 4"/>
          <p:cNvSpPr txBox="1"/>
          <p:nvPr/>
        </p:nvSpPr>
        <p:spPr>
          <a:xfrm>
            <a:off x="1851125" y="315061"/>
            <a:ext cx="9289726" cy="6093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lvl="1" algn="just">
              <a:defRPr sz="3000">
                <a:latin typeface="Corbel"/>
                <a:ea typeface="Corbel"/>
                <a:cs typeface="Corbel"/>
                <a:sym typeface="Corbel"/>
              </a:defRPr>
            </a:pPr>
            <a:r>
              <a:rPr b="1" dirty="0" err="1"/>
              <a:t>Rémunérations</a:t>
            </a:r>
            <a:r>
              <a:rPr b="1" dirty="0"/>
              <a:t> </a:t>
            </a:r>
            <a:r>
              <a:rPr b="1" dirty="0" err="1"/>
              <a:t>Forfaitaires</a:t>
            </a:r>
            <a:r>
              <a:rPr b="1" dirty="0"/>
              <a:t> : </a:t>
            </a:r>
          </a:p>
          <a:p>
            <a:pPr lvl="1" algn="just">
              <a:defRPr sz="2500">
                <a:latin typeface="Corbel"/>
                <a:ea typeface="Corbel"/>
                <a:cs typeface="Corbel"/>
                <a:sym typeface="Corbel"/>
              </a:defRPr>
            </a:pPr>
            <a:r>
              <a:rPr lang="fr-FR" sz="3000" b="1" dirty="0" err="1"/>
              <a:t>T</a:t>
            </a:r>
            <a:r>
              <a:rPr sz="3000" b="1" dirty="0" err="1"/>
              <a:t>erminologie</a:t>
            </a:r>
            <a:r>
              <a:rPr lang="fr-FR" sz="3000" b="1" dirty="0"/>
              <a:t> </a:t>
            </a:r>
            <a:r>
              <a:rPr sz="3000" b="1" dirty="0"/>
              <a:t>et… commencement !</a:t>
            </a:r>
            <a:endParaRPr lang="fr-FR" sz="3000" b="1" dirty="0"/>
          </a:p>
          <a:p>
            <a:pPr lvl="1" algn="just">
              <a:defRPr sz="2500">
                <a:latin typeface="Corbel"/>
                <a:ea typeface="Corbel"/>
                <a:cs typeface="Corbel"/>
                <a:sym typeface="Corbel"/>
              </a:defRPr>
            </a:pPr>
            <a:br>
              <a:rPr sz="3000" b="1" dirty="0"/>
            </a:br>
            <a:br>
              <a:rPr dirty="0"/>
            </a:br>
            <a:br>
              <a:rPr dirty="0"/>
            </a:br>
            <a:r>
              <a:rPr dirty="0"/>
              <a:t>FPMT   </a:t>
            </a:r>
            <a:r>
              <a:rPr b="1" dirty="0"/>
              <a:t>=&gt;</a:t>
            </a:r>
            <a:r>
              <a:rPr dirty="0"/>
              <a:t> FMT</a:t>
            </a:r>
            <a:endParaRPr lang="fr-FR" dirty="0"/>
          </a:p>
          <a:p>
            <a:pPr lvl="1" algn="just">
              <a:defRPr sz="2500">
                <a:latin typeface="Corbel"/>
                <a:ea typeface="Corbel"/>
                <a:cs typeface="Corbel"/>
                <a:sym typeface="Corbel"/>
              </a:defRPr>
            </a:pPr>
            <a:r>
              <a:rPr dirty="0"/>
              <a:t> </a:t>
            </a:r>
            <a:br>
              <a:rPr dirty="0"/>
            </a:br>
            <a:br>
              <a:rPr dirty="0"/>
            </a:br>
            <a:r>
              <a:rPr dirty="0"/>
              <a:t>FS  </a:t>
            </a:r>
            <a:r>
              <a:rPr b="1" dirty="0"/>
              <a:t>=&gt;</a:t>
            </a:r>
            <a:r>
              <a:rPr dirty="0"/>
              <a:t> DONUM</a:t>
            </a:r>
            <a:endParaRPr lang="fr-FR" dirty="0"/>
          </a:p>
          <a:p>
            <a:pPr lvl="1" algn="just">
              <a:defRPr sz="2500">
                <a:latin typeface="Corbel"/>
                <a:ea typeface="Corbel"/>
                <a:cs typeface="Corbel"/>
                <a:sym typeface="Corbel"/>
              </a:defRPr>
            </a:pPr>
            <a:r>
              <a:rPr dirty="0"/>
              <a:t> </a:t>
            </a:r>
            <a:br>
              <a:rPr dirty="0"/>
            </a:br>
            <a:br>
              <a:rPr dirty="0"/>
            </a:br>
            <a:r>
              <a:rPr dirty="0"/>
              <a:t>ROSP </a:t>
            </a:r>
            <a:r>
              <a:rPr b="1" dirty="0"/>
              <a:t>=&gt;</a:t>
            </a:r>
            <a:r>
              <a:rPr dirty="0"/>
              <a:t> </a:t>
            </a:r>
            <a:r>
              <a:rPr dirty="0" err="1"/>
              <a:t>Forfait</a:t>
            </a:r>
            <a:r>
              <a:rPr dirty="0"/>
              <a:t> </a:t>
            </a:r>
            <a:r>
              <a:rPr dirty="0" err="1"/>
              <a:t>Prévention</a:t>
            </a:r>
            <a:r>
              <a:rPr dirty="0"/>
              <a:t> 5€ / item / patient</a:t>
            </a:r>
            <a:endParaRPr lang="fr-FR" dirty="0"/>
          </a:p>
          <a:p>
            <a:pPr lvl="1" algn="just">
              <a:defRPr sz="2500">
                <a:latin typeface="Corbel"/>
                <a:ea typeface="Corbel"/>
                <a:cs typeface="Corbel"/>
                <a:sym typeface="Corbel"/>
              </a:defRPr>
            </a:pP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96" name="C’est pour 01/2026 !"/>
          <p:cNvSpPr txBox="1"/>
          <p:nvPr/>
        </p:nvSpPr>
        <p:spPr>
          <a:xfrm>
            <a:off x="6495988" y="3092330"/>
            <a:ext cx="3851137" cy="53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500" b="1">
                <a:solidFill>
                  <a:srgbClr val="FF2600"/>
                </a:solidFill>
              </a:defRPr>
            </a:lvl1pPr>
          </a:lstStyle>
          <a:p>
            <a:r>
              <a:rPr dirty="0" err="1"/>
              <a:t>C’est</a:t>
            </a:r>
            <a:r>
              <a:rPr dirty="0"/>
              <a:t> pour 01/2026 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 8" descr="Image 8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Capture d’écran 2024-05-23 à 00.41.52.png" descr="Capture d’écran 2024-05-23 à 00.41.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00" y="466237"/>
            <a:ext cx="6546359" cy="5116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Le point de départ FPMT"/>
          <p:cNvSpPr txBox="1"/>
          <p:nvPr/>
        </p:nvSpPr>
        <p:spPr>
          <a:xfrm>
            <a:off x="8268394" y="1889295"/>
            <a:ext cx="3003871" cy="972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000" b="1"/>
            </a:pPr>
            <a:r>
              <a:t>Le point de départ</a:t>
            </a:r>
            <a:br/>
            <a:r>
              <a:t>FPMT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age 8" descr="Image 8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Capture d’écran 2024-05-23 à 00.25.55.png" descr="Capture d’écran 2024-05-23 à 00.25.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86" y="151707"/>
            <a:ext cx="9129409" cy="4910142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L’arrivée FMT"/>
          <p:cNvSpPr txBox="1"/>
          <p:nvPr/>
        </p:nvSpPr>
        <p:spPr>
          <a:xfrm>
            <a:off x="10237904" y="1531220"/>
            <a:ext cx="1865770" cy="1223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000" b="1">
                <a:solidFill>
                  <a:srgbClr val="FF2600"/>
                </a:solidFill>
              </a:defRPr>
            </a:pPr>
            <a:r>
              <a:t>L’arrivée</a:t>
            </a:r>
            <a:br/>
            <a:r>
              <a:t>FMT</a:t>
            </a:r>
          </a:p>
        </p:txBody>
      </p:sp>
      <p:sp>
        <p:nvSpPr>
          <p:cNvPr id="105" name="15 / 6"/>
          <p:cNvSpPr txBox="1"/>
          <p:nvPr/>
        </p:nvSpPr>
        <p:spPr>
          <a:xfrm>
            <a:off x="9816273" y="1101578"/>
            <a:ext cx="643383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15 / 6</a:t>
            </a:r>
          </a:p>
        </p:txBody>
      </p:sp>
      <p:sp>
        <p:nvSpPr>
          <p:cNvPr id="106" name="60 puis 53"/>
          <p:cNvSpPr txBox="1"/>
          <p:nvPr/>
        </p:nvSpPr>
        <p:spPr>
          <a:xfrm>
            <a:off x="9802544" y="2851698"/>
            <a:ext cx="105303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60 puis 53</a:t>
            </a:r>
          </a:p>
        </p:txBody>
      </p:sp>
      <p:sp>
        <p:nvSpPr>
          <p:cNvPr id="107" name="60 puis 53"/>
          <p:cNvSpPr txBox="1"/>
          <p:nvPr/>
        </p:nvSpPr>
        <p:spPr>
          <a:xfrm>
            <a:off x="9802544" y="3403551"/>
            <a:ext cx="105303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60 puis 53</a:t>
            </a:r>
          </a:p>
        </p:txBody>
      </p:sp>
      <p:sp>
        <p:nvSpPr>
          <p:cNvPr id="108" name="80"/>
          <p:cNvSpPr txBox="1"/>
          <p:nvPr/>
        </p:nvSpPr>
        <p:spPr>
          <a:xfrm>
            <a:off x="9802544" y="3955404"/>
            <a:ext cx="33586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80</a:t>
            </a:r>
          </a:p>
        </p:txBody>
      </p:sp>
      <p:sp>
        <p:nvSpPr>
          <p:cNvPr id="109" name="1 an"/>
          <p:cNvSpPr txBox="1"/>
          <p:nvPr/>
        </p:nvSpPr>
        <p:spPr>
          <a:xfrm>
            <a:off x="9810680" y="4507257"/>
            <a:ext cx="552969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1 an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 8" descr="Image 8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L’arrivée C2S :  +10 € / patient"/>
          <p:cNvSpPr txBox="1"/>
          <p:nvPr/>
        </p:nvSpPr>
        <p:spPr>
          <a:xfrm>
            <a:off x="9482156" y="2694616"/>
            <a:ext cx="2434789" cy="972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000" b="1">
                <a:solidFill>
                  <a:srgbClr val="FF2600"/>
                </a:solidFill>
              </a:defRPr>
            </a:pPr>
            <a:r>
              <a:t>L’arrivée C2S : </a:t>
            </a:r>
            <a:br/>
            <a:r>
              <a:t>+10 € / patient</a:t>
            </a:r>
          </a:p>
        </p:txBody>
      </p:sp>
      <p:pic>
        <p:nvPicPr>
          <p:cNvPr id="113" name="Capture d’écran 2024-05-23 à 00.31.10.png" descr="Capture d’écran 2024-05-23 à 00.31.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71" y="159936"/>
            <a:ext cx="8867108" cy="49368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 8" descr="Image 8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ÉCHELONNEMENT :…"/>
          <p:cNvSpPr txBox="1"/>
          <p:nvPr/>
        </p:nvSpPr>
        <p:spPr>
          <a:xfrm>
            <a:off x="224890" y="1835416"/>
            <a:ext cx="11868670" cy="240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b="1"/>
              <a:t>ÉCHELONNEMENT</a:t>
            </a:r>
            <a:r>
              <a:t> : </a:t>
            </a:r>
          </a:p>
          <a:p>
            <a:endParaRPr/>
          </a:p>
          <a:p>
            <a:endParaRPr/>
          </a:p>
          <a:p>
            <a:pPr>
              <a:defRPr sz="2000" b="1"/>
            </a:pPr>
            <a:r>
              <a:t>Actuel </a:t>
            </a:r>
            <a:r>
              <a:rPr>
                <a:solidFill>
                  <a:srgbClr val="011993"/>
                </a:solidFill>
              </a:rPr>
              <a:t>année</a:t>
            </a:r>
            <a:r>
              <a:t> </a:t>
            </a:r>
            <a:r>
              <a:rPr>
                <a:solidFill>
                  <a:srgbClr val="011993"/>
                </a:solidFill>
              </a:rPr>
              <a:t>N-1 :</a:t>
            </a:r>
            <a:r>
              <a:t> </a:t>
            </a:r>
            <a:r>
              <a:rPr>
                <a:solidFill>
                  <a:srgbClr val="011993"/>
                </a:solidFill>
              </a:rPr>
              <a:t>4/4</a:t>
            </a:r>
            <a:r>
              <a:t> payé Avril (régul) , </a:t>
            </a:r>
            <a:r>
              <a:rPr>
                <a:solidFill>
                  <a:srgbClr val="011993"/>
                </a:solidFill>
              </a:rPr>
              <a:t>N : 1/4</a:t>
            </a:r>
            <a:r>
              <a:t> payé Juin, </a:t>
            </a:r>
            <a:r>
              <a:rPr>
                <a:solidFill>
                  <a:srgbClr val="011993"/>
                </a:solidFill>
              </a:rPr>
              <a:t>N : 2/4</a:t>
            </a:r>
            <a:r>
              <a:t> payé septembre et </a:t>
            </a:r>
            <a:r>
              <a:rPr>
                <a:solidFill>
                  <a:srgbClr val="011993"/>
                </a:solidFill>
              </a:rPr>
              <a:t>N : 3/4</a:t>
            </a:r>
            <a:r>
              <a:t> payé novembre</a:t>
            </a:r>
          </a:p>
          <a:p>
            <a:pPr>
              <a:defRPr>
                <a:solidFill>
                  <a:srgbClr val="FF2600"/>
                </a:solidFill>
              </a:defRPr>
            </a:pPr>
            <a:r>
              <a:t>Régul avril car calculs archi-complexes, seuils, percentiles etc… </a:t>
            </a:r>
          </a:p>
          <a:p>
            <a:endParaRPr/>
          </a:p>
          <a:p>
            <a:r>
              <a:rPr sz="2000" b="1"/>
              <a:t>Futur  </a:t>
            </a:r>
            <a:r>
              <a:rPr sz="2000" b="1">
                <a:solidFill>
                  <a:srgbClr val="FF2600"/>
                </a:solidFill>
              </a:rPr>
              <a:t>année N-1  : 1/4</a:t>
            </a:r>
            <a:r>
              <a:rPr sz="2000" b="1"/>
              <a:t> payé Avril  </a:t>
            </a:r>
            <a:r>
              <a:rPr sz="2000" b="1">
                <a:solidFill>
                  <a:srgbClr val="FF2600"/>
                </a:solidFill>
              </a:rPr>
              <a:t>N-1 : 2/4</a:t>
            </a:r>
            <a:r>
              <a:rPr sz="2000" b="1"/>
              <a:t> juin , </a:t>
            </a:r>
            <a:r>
              <a:rPr sz="2000" b="1">
                <a:solidFill>
                  <a:srgbClr val="FF2600"/>
                </a:solidFill>
              </a:rPr>
              <a:t>N-1 : 3/4 </a:t>
            </a:r>
            <a:r>
              <a:rPr sz="2000" b="1"/>
              <a:t>septembre et </a:t>
            </a:r>
            <a:r>
              <a:rPr sz="2000" b="1">
                <a:solidFill>
                  <a:srgbClr val="FF2600"/>
                </a:solidFill>
              </a:rPr>
              <a:t>N-1 : 4/4</a:t>
            </a:r>
            <a:r>
              <a:rPr sz="2000" b="1"/>
              <a:t>  novembre</a:t>
            </a:r>
            <a:r>
              <a:t> </a:t>
            </a:r>
            <a:br/>
            <a:r>
              <a:rPr>
                <a:solidFill>
                  <a:srgbClr val="011993"/>
                </a:solidFill>
              </a:rPr>
              <a:t>Pas de régul et paiement direct par addition des objectifs réalisés par patient, calculé au 1er trim et ventilé en 4 fois sur l’année</a:t>
            </a:r>
          </a:p>
        </p:txBody>
      </p:sp>
      <p:sp>
        <p:nvSpPr>
          <p:cNvPr id="117" name="FMT : quand ça change, ça change(ra) !"/>
          <p:cNvSpPr txBox="1"/>
          <p:nvPr/>
        </p:nvSpPr>
        <p:spPr>
          <a:xfrm>
            <a:off x="1177591" y="615625"/>
            <a:ext cx="7350924" cy="53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500" b="1"/>
            </a:lvl1pPr>
          </a:lstStyle>
          <a:p>
            <a:r>
              <a:t>FMT : quand ça change, ça change(ra) ! </a:t>
            </a:r>
          </a:p>
        </p:txBody>
      </p:sp>
      <p:sp>
        <p:nvSpPr>
          <p:cNvPr id="118" name="Mais ça changera … en janvier 2026."/>
          <p:cNvSpPr txBox="1"/>
          <p:nvPr/>
        </p:nvSpPr>
        <p:spPr>
          <a:xfrm>
            <a:off x="1525198" y="4918956"/>
            <a:ext cx="5799794" cy="48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 b="1">
                <a:solidFill>
                  <a:srgbClr val="FF2600"/>
                </a:solidFill>
              </a:defRPr>
            </a:lvl1pPr>
          </a:lstStyle>
          <a:p>
            <a:r>
              <a:t>Mais ça changera … en janvier 2026.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4"/>
          <p:cNvSpPr txBox="1"/>
          <p:nvPr/>
        </p:nvSpPr>
        <p:spPr>
          <a:xfrm>
            <a:off x="2506760" y="1241300"/>
            <a:ext cx="876046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14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t>….</a:t>
            </a:r>
          </a:p>
        </p:txBody>
      </p:sp>
      <p:pic>
        <p:nvPicPr>
          <p:cNvPr id="121" name="Image 1" descr="Image 1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 rot="16200000">
            <a:off x="-2429167" y="2775928"/>
            <a:ext cx="6858002" cy="1306145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&lt;=&gt;"/>
          <p:cNvSpPr txBox="1"/>
          <p:nvPr/>
        </p:nvSpPr>
        <p:spPr>
          <a:xfrm rot="16200000">
            <a:off x="2678927" y="3687374"/>
            <a:ext cx="2363839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lvl="3" algn="just">
              <a:defRPr sz="2000" b="1">
                <a:solidFill>
                  <a:srgbClr val="FF2600"/>
                </a:solidFill>
                <a:latin typeface="Corbel"/>
                <a:ea typeface="Corbel"/>
                <a:cs typeface="Corbel"/>
                <a:sym typeface="Corbel"/>
              </a:defRPr>
            </a:pPr>
            <a:r>
              <a:t>&lt;=&gt;</a:t>
            </a:r>
            <a:endParaRPr sz="1300"/>
          </a:p>
        </p:txBody>
      </p:sp>
      <p:sp>
        <p:nvSpPr>
          <p:cNvPr id="123" name="Nouveautés…"/>
          <p:cNvSpPr txBox="1"/>
          <p:nvPr/>
        </p:nvSpPr>
        <p:spPr>
          <a:xfrm>
            <a:off x="1541214" y="791281"/>
            <a:ext cx="9963409" cy="5654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lvl="1" algn="just">
              <a:defRPr sz="2500" b="1">
                <a:solidFill>
                  <a:srgbClr val="011993"/>
                </a:solidFill>
                <a:latin typeface="Corbel"/>
                <a:ea typeface="Corbel"/>
                <a:cs typeface="Corbel"/>
                <a:sym typeface="Corbel"/>
              </a:defRPr>
            </a:pPr>
            <a:r>
              <a:rPr dirty="0" err="1"/>
              <a:t>Nouveautés</a:t>
            </a:r>
            <a:r>
              <a:rPr dirty="0"/>
              <a:t> </a:t>
            </a:r>
          </a:p>
          <a:p>
            <a:pPr lvl="1" algn="just">
              <a:defRPr sz="2500" b="1">
                <a:solidFill>
                  <a:srgbClr val="0433FF"/>
                </a:solidFill>
                <a:latin typeface="Corbel"/>
                <a:ea typeface="Corbel"/>
                <a:cs typeface="Corbel"/>
                <a:sym typeface="Corbel"/>
              </a:defRPr>
            </a:pPr>
            <a:br>
              <a:rPr dirty="0"/>
            </a:br>
            <a:r>
              <a:rPr sz="1600" dirty="0" err="1">
                <a:solidFill>
                  <a:srgbClr val="000000"/>
                </a:solidFill>
              </a:rPr>
              <a:t>âge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médecin</a:t>
            </a:r>
            <a:r>
              <a:rPr sz="1600" dirty="0">
                <a:solidFill>
                  <a:srgbClr val="000000"/>
                </a:solidFill>
              </a:rPr>
              <a:t> à </a:t>
            </a:r>
            <a:r>
              <a:rPr sz="1600" dirty="0" err="1">
                <a:solidFill>
                  <a:srgbClr val="000000"/>
                </a:solidFill>
              </a:rPr>
              <a:t>partir</a:t>
            </a:r>
            <a:r>
              <a:rPr sz="1600" dirty="0">
                <a:solidFill>
                  <a:srgbClr val="000000"/>
                </a:solidFill>
              </a:rPr>
              <a:t> de 67 </a:t>
            </a:r>
            <a:r>
              <a:rPr sz="1600" dirty="0" err="1">
                <a:solidFill>
                  <a:srgbClr val="000000"/>
                </a:solidFill>
              </a:rPr>
              <a:t>ans</a:t>
            </a:r>
            <a:r>
              <a:rPr sz="1600" dirty="0">
                <a:solidFill>
                  <a:srgbClr val="000000"/>
                </a:solidFill>
              </a:rPr>
              <a:t> : + 10% FMT total, </a:t>
            </a:r>
            <a:r>
              <a:rPr sz="1600" dirty="0" err="1">
                <a:solidFill>
                  <a:srgbClr val="000000"/>
                </a:solidFill>
              </a:rPr>
              <a:t>annuel</a:t>
            </a:r>
            <a:r>
              <a:rPr sz="1600" dirty="0">
                <a:solidFill>
                  <a:srgbClr val="000000"/>
                </a:solidFill>
              </a:rPr>
              <a:t>, </a:t>
            </a:r>
            <a:r>
              <a:rPr sz="1600" dirty="0" err="1">
                <a:solidFill>
                  <a:srgbClr val="000000"/>
                </a:solidFill>
              </a:rPr>
              <a:t>pérenne</a:t>
            </a:r>
            <a:endParaRPr sz="1600" dirty="0">
              <a:solidFill>
                <a:srgbClr val="000000"/>
              </a:solidFill>
            </a:endParaRPr>
          </a:p>
          <a:p>
            <a:pPr lvl="1" algn="just">
              <a:defRPr sz="2500" b="1">
                <a:solidFill>
                  <a:srgbClr val="0433FF"/>
                </a:solidFill>
                <a:latin typeface="Corbel"/>
                <a:ea typeface="Corbel"/>
                <a:cs typeface="Corbel"/>
                <a:sym typeface="Corbel"/>
              </a:defRPr>
            </a:pPr>
            <a:br>
              <a:rPr sz="1600" dirty="0">
                <a:solidFill>
                  <a:srgbClr val="000000"/>
                </a:solidFill>
              </a:rPr>
            </a:br>
            <a:r>
              <a:rPr sz="1600" dirty="0" err="1">
                <a:solidFill>
                  <a:srgbClr val="000000"/>
                </a:solidFill>
              </a:rPr>
              <a:t>Installé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en</a:t>
            </a:r>
            <a:r>
              <a:rPr sz="1600" dirty="0">
                <a:solidFill>
                  <a:srgbClr val="000000"/>
                </a:solidFill>
              </a:rPr>
              <a:t> ZIP : + 10% sur FMT total, </a:t>
            </a:r>
            <a:r>
              <a:rPr sz="1600" dirty="0" err="1">
                <a:solidFill>
                  <a:srgbClr val="000000"/>
                </a:solidFill>
              </a:rPr>
              <a:t>annuel</a:t>
            </a:r>
            <a:r>
              <a:rPr sz="1600" dirty="0">
                <a:solidFill>
                  <a:srgbClr val="000000"/>
                </a:solidFill>
              </a:rPr>
              <a:t>, </a:t>
            </a:r>
            <a:r>
              <a:rPr sz="1600" dirty="0" err="1">
                <a:solidFill>
                  <a:srgbClr val="000000"/>
                </a:solidFill>
              </a:rPr>
              <a:t>pérenne</a:t>
            </a:r>
            <a:endParaRPr sz="1600" dirty="0">
              <a:solidFill>
                <a:srgbClr val="000000"/>
              </a:solidFill>
            </a:endParaRP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endParaRPr sz="1600" dirty="0">
              <a:solidFill>
                <a:srgbClr val="000000"/>
              </a:solidFill>
            </a:endParaRP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rPr dirty="0" err="1"/>
              <a:t>Forfait</a:t>
            </a:r>
            <a:r>
              <a:rPr dirty="0"/>
              <a:t> Installation ZIP : 10 000€ /an, one shot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br>
              <a:rPr dirty="0"/>
            </a:br>
            <a:r>
              <a:rPr dirty="0" err="1"/>
              <a:t>Forfait</a:t>
            </a:r>
            <a:r>
              <a:rPr dirty="0"/>
              <a:t> Installation ZAC : 5 000€ / an, one shot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endParaRPr dirty="0"/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endParaRPr dirty="0"/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rPr dirty="0" err="1"/>
              <a:t>Forfait</a:t>
            </a:r>
            <a:r>
              <a:rPr dirty="0"/>
              <a:t> </a:t>
            </a:r>
            <a:r>
              <a:rPr dirty="0" err="1"/>
              <a:t>ouverture</a:t>
            </a:r>
            <a:r>
              <a:rPr dirty="0"/>
              <a:t> Cab </a:t>
            </a:r>
            <a:r>
              <a:rPr dirty="0" err="1"/>
              <a:t>secondaire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ZIP : 3000€ , one shot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non </a:t>
            </a:r>
            <a:r>
              <a:rPr dirty="0" err="1">
                <a:solidFill>
                  <a:srgbClr val="FF2600"/>
                </a:solidFill>
              </a:rPr>
              <a:t>cumulables</a:t>
            </a:r>
            <a:br>
              <a:rPr dirty="0">
                <a:solidFill>
                  <a:srgbClr val="FF2600"/>
                </a:solidFill>
              </a:rPr>
            </a:br>
            <a:br>
              <a:rPr dirty="0"/>
            </a:br>
            <a:r>
              <a:rPr dirty="0" err="1"/>
              <a:t>Forfait</a:t>
            </a:r>
            <a:r>
              <a:rPr dirty="0"/>
              <a:t> Consultations </a:t>
            </a:r>
            <a:r>
              <a:rPr dirty="0" err="1"/>
              <a:t>avancées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ZIP : 200€ par 1/2 j (max 6/</a:t>
            </a:r>
            <a:r>
              <a:rPr dirty="0" err="1"/>
              <a:t>mois</a:t>
            </a:r>
            <a:r>
              <a:rPr dirty="0"/>
              <a:t> </a:t>
            </a:r>
            <a:r>
              <a:rPr dirty="0" err="1"/>
              <a:t>soit</a:t>
            </a:r>
            <a:r>
              <a:rPr dirty="0"/>
              <a:t> max 1200€ / </a:t>
            </a:r>
            <a:r>
              <a:rPr dirty="0" err="1"/>
              <a:t>mois</a:t>
            </a:r>
            <a:r>
              <a:rPr dirty="0"/>
              <a:t> )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rPr dirty="0">
                <a:solidFill>
                  <a:srgbClr val="009051"/>
                </a:solidFill>
              </a:rPr>
              <a:t>Attention aubaine </a:t>
            </a:r>
            <a:r>
              <a:rPr dirty="0" err="1">
                <a:solidFill>
                  <a:srgbClr val="009051"/>
                </a:solidFill>
              </a:rPr>
              <a:t>jusqu’à</a:t>
            </a:r>
            <a:r>
              <a:rPr dirty="0">
                <a:solidFill>
                  <a:srgbClr val="009051"/>
                </a:solidFill>
              </a:rPr>
              <a:t> 14 400 €/an !</a:t>
            </a:r>
            <a:r>
              <a:rPr dirty="0">
                <a:solidFill>
                  <a:srgbClr val="FF2600"/>
                </a:solidFill>
              </a:rPr>
              <a:t>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endParaRPr dirty="0">
              <a:solidFill>
                <a:srgbClr val="FF2600"/>
              </a:solidFill>
            </a:endParaRP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endParaRPr dirty="0">
              <a:solidFill>
                <a:srgbClr val="FF2600"/>
              </a:solidFill>
            </a:endParaRPr>
          </a:p>
          <a:p>
            <a:pPr lvl="1" algn="just">
              <a:defRPr sz="1600" b="1">
                <a:solidFill>
                  <a:srgbClr val="011993"/>
                </a:solidFill>
                <a:latin typeface="Corbel"/>
                <a:ea typeface="Corbel"/>
                <a:cs typeface="Corbel"/>
                <a:sym typeface="Corbel"/>
              </a:defRPr>
            </a:pPr>
            <a:r>
              <a:rPr dirty="0"/>
              <a:t>CAIM COSCOM COTRAM </a:t>
            </a:r>
            <a:r>
              <a:rPr dirty="0" err="1"/>
              <a:t>restent</a:t>
            </a:r>
            <a:r>
              <a:rPr dirty="0"/>
              <a:t> </a:t>
            </a:r>
            <a:r>
              <a:rPr dirty="0" err="1"/>
              <a:t>prenables</a:t>
            </a:r>
            <a:r>
              <a:rPr dirty="0"/>
              <a:t> </a:t>
            </a:r>
            <a:r>
              <a:rPr dirty="0" err="1"/>
              <a:t>jusqu’au</a:t>
            </a:r>
            <a:r>
              <a:rPr dirty="0"/>
              <a:t> début des </a:t>
            </a:r>
            <a:r>
              <a:rPr dirty="0" err="1"/>
              <a:t>nouvelles</a:t>
            </a:r>
            <a:r>
              <a:rPr dirty="0"/>
              <a:t> aides (</a:t>
            </a:r>
            <a:r>
              <a:rPr dirty="0" err="1"/>
              <a:t>janv</a:t>
            </a:r>
            <a:r>
              <a:rPr dirty="0"/>
              <a:t> 2026) </a:t>
            </a:r>
          </a:p>
          <a:p>
            <a:pPr lvl="1" algn="just">
              <a:defRPr sz="1600" b="1">
                <a:solidFill>
                  <a:srgbClr val="011993"/>
                </a:solidFill>
                <a:latin typeface="Corbel"/>
                <a:ea typeface="Corbel"/>
                <a:cs typeface="Corbel"/>
                <a:sym typeface="Corbel"/>
              </a:defRPr>
            </a:pPr>
            <a:r>
              <a:rPr b="0" dirty="0"/>
              <a:t>et à </a:t>
            </a:r>
            <a:r>
              <a:rPr b="0" dirty="0" err="1"/>
              <a:t>l’issue</a:t>
            </a:r>
            <a:r>
              <a:rPr b="0" dirty="0"/>
              <a:t> </a:t>
            </a:r>
            <a:r>
              <a:rPr b="0" dirty="0" err="1"/>
              <a:t>ils</a:t>
            </a:r>
            <a:r>
              <a:rPr b="0" dirty="0"/>
              <a:t> </a:t>
            </a:r>
            <a:r>
              <a:rPr b="0" dirty="0" err="1"/>
              <a:t>passeront</a:t>
            </a:r>
            <a:r>
              <a:rPr b="0" dirty="0"/>
              <a:t> aux </a:t>
            </a:r>
            <a:r>
              <a:rPr b="0" dirty="0" err="1"/>
              <a:t>nouvelles</a:t>
            </a:r>
            <a:r>
              <a:rPr b="0" dirty="0"/>
              <a:t> dispositions 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4"/>
          <p:cNvSpPr txBox="1"/>
          <p:nvPr/>
        </p:nvSpPr>
        <p:spPr>
          <a:xfrm>
            <a:off x="2506760" y="1241300"/>
            <a:ext cx="876046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14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t>….</a:t>
            </a:r>
          </a:p>
        </p:txBody>
      </p:sp>
      <p:pic>
        <p:nvPicPr>
          <p:cNvPr id="126" name="Image 1" descr="Image 1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 rot="16200000">
            <a:off x="-2429167" y="2775928"/>
            <a:ext cx="6858002" cy="1306145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Nouveautés 2…"/>
          <p:cNvSpPr txBox="1"/>
          <p:nvPr/>
        </p:nvSpPr>
        <p:spPr>
          <a:xfrm>
            <a:off x="1596945" y="244557"/>
            <a:ext cx="10371099" cy="5756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lvl="1" algn="just">
              <a:defRPr sz="2500" b="1">
                <a:solidFill>
                  <a:srgbClr val="011993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  <a:p>
            <a:pPr lvl="1" algn="just">
              <a:defRPr sz="2500" b="1">
                <a:solidFill>
                  <a:srgbClr val="011993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  <a:p>
            <a:pPr lvl="1" algn="just">
              <a:defRPr sz="2500" b="1">
                <a:solidFill>
                  <a:srgbClr val="011993"/>
                </a:solidFill>
                <a:latin typeface="Corbel"/>
                <a:ea typeface="Corbel"/>
                <a:cs typeface="Corbel"/>
                <a:sym typeface="Corbel"/>
              </a:defRPr>
            </a:pPr>
            <a:r>
              <a:t>Nouveautés 2</a:t>
            </a:r>
          </a:p>
          <a:p>
            <a:pPr lvl="1" algn="just">
              <a:defRPr sz="2500" b="1">
                <a:solidFill>
                  <a:srgbClr val="0433FF"/>
                </a:solidFill>
                <a:latin typeface="Corbel"/>
                <a:ea typeface="Corbel"/>
                <a:cs typeface="Corbel"/>
                <a:sym typeface="Corbel"/>
              </a:defRPr>
            </a:pPr>
            <a:endParaRPr/>
          </a:p>
          <a:p>
            <a:pPr lvl="1" algn="just">
              <a:defRPr sz="2500" b="1">
                <a:solidFill>
                  <a:srgbClr val="0433FF"/>
                </a:solidFill>
                <a:latin typeface="Corbel"/>
                <a:ea typeface="Corbel"/>
                <a:cs typeface="Corbel"/>
                <a:sym typeface="Corbel"/>
              </a:defRPr>
            </a:pPr>
            <a:br/>
            <a:r>
              <a:rPr sz="1600"/>
              <a:t>Forfait SAS : 1000 € (interfacé….) annuel  </a:t>
            </a:r>
            <a:r>
              <a:rPr sz="1600">
                <a:solidFill>
                  <a:srgbClr val="011993"/>
                </a:solidFill>
              </a:rPr>
              <a:t>(c’était 1400€ mais il y a maintenant du bonus actes)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endParaRPr sz="1600">
              <a:solidFill>
                <a:srgbClr val="011993"/>
              </a:solidFill>
            </a:endParaRP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t>Forfait MSU : 800 € / an, en ZIP , 500 € / an, hors ZIP  annuel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endParaRPr/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t>Forfait AME : 500 € annuel si &gt; 2% des actes = patients AME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br/>
            <a:r>
              <a:t>Forfait IPA : 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t>Au moins 10 patients : 100€  / Au moins 35 patients : 400€ / Au moins 100 patients : 1000€ /an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t>annuel  </a:t>
            </a:r>
            <a:r>
              <a:rPr b="0"/>
              <a:t>(incitatif ou désincitatif ?)</a:t>
            </a:r>
            <a:br>
              <a:rPr b="0"/>
            </a:br>
            <a:br>
              <a:rPr b="0"/>
            </a:br>
            <a:br>
              <a:rPr b="0"/>
            </a:br>
            <a:r>
              <a:t>Forfait VSM : 1500 € one shot pour 50% des patient ALD, 3000 € pour 90%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t>Dispositions prorogées jusque juin 2025 :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t>ceux qui ont déjà fait carton plein cette année  : zéro ensuite ;  </a:t>
            </a:r>
          </a:p>
          <a:p>
            <a:pPr lvl="1" algn="just">
              <a:defRPr sz="1600" b="1">
                <a:latin typeface="Corbel"/>
                <a:ea typeface="Corbel"/>
                <a:cs typeface="Corbel"/>
                <a:sym typeface="Corbel"/>
              </a:defRPr>
            </a:pPr>
            <a:r>
              <a:t>ceux qui ont fait 50% et qui atteignent 90% d’ici juin 2025 toucheront la différence </a:t>
            </a:r>
          </a:p>
          <a:p>
            <a:pPr lvl="1" algn="just">
              <a:defRPr sz="1600">
                <a:latin typeface="Corbel"/>
                <a:ea typeface="Corbel"/>
                <a:cs typeface="Corbel"/>
                <a:sym typeface="Corbel"/>
              </a:defRPr>
            </a:pPr>
            <a:r>
              <a:t>Toujours proratisé sur 800 PMT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 8" descr="Image 8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Capture d’écran 2024-05-23 à 01.13.31.png" descr="Capture d’écran 2024-05-23 à 01.13.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71" y="499578"/>
            <a:ext cx="6898654" cy="4592828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DONUM    1 point reste à 7€ ….   Max total : 420 pts soit 2940€ / an"/>
          <p:cNvSpPr txBox="1"/>
          <p:nvPr/>
        </p:nvSpPr>
        <p:spPr>
          <a:xfrm>
            <a:off x="8503091" y="1657898"/>
            <a:ext cx="3280096" cy="2276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3000" b="1"/>
              <a:t>DONUM </a:t>
            </a:r>
            <a:br>
              <a:rPr sz="3000" b="1"/>
            </a:br>
            <a:br/>
            <a:br/>
            <a:r>
              <a:t>1 point reste à 7€ ….</a:t>
            </a:r>
            <a:br/>
            <a:br/>
            <a:br/>
            <a:r>
              <a:t>Max total : 420 pts soit 2940€ / 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TricoFeu.jpg" descr="TricoFe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-99917" y="513196"/>
            <a:ext cx="2324101" cy="349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Image 8" descr="Image 8"/>
          <p:cNvPicPr>
            <a:picLocks noChangeAspect="1"/>
          </p:cNvPicPr>
          <p:nvPr/>
        </p:nvPicPr>
        <p:blipFill>
          <a:blip r:embed="rId3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Les petits forfaits Prévention de Tante Marguerite :…"/>
          <p:cNvSpPr txBox="1"/>
          <p:nvPr/>
        </p:nvSpPr>
        <p:spPr>
          <a:xfrm>
            <a:off x="1990224" y="316244"/>
            <a:ext cx="8211553" cy="5971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000" b="1"/>
            </a:pPr>
            <a:r>
              <a:rPr dirty="0"/>
              <a:t>Les petits </a:t>
            </a:r>
            <a:r>
              <a:rPr dirty="0" err="1"/>
              <a:t>forfaits</a:t>
            </a:r>
            <a:r>
              <a:rPr dirty="0"/>
              <a:t> </a:t>
            </a:r>
            <a:r>
              <a:rPr dirty="0" err="1"/>
              <a:t>Prévention</a:t>
            </a:r>
            <a:r>
              <a:rPr dirty="0"/>
              <a:t> de Tante Marguerite : </a:t>
            </a:r>
          </a:p>
          <a:p>
            <a:pPr>
              <a:defRPr sz="3000" b="1"/>
            </a:pPr>
            <a:endParaRPr dirty="0"/>
          </a:p>
          <a:p>
            <a:pPr>
              <a:defRPr b="1"/>
            </a:pPr>
            <a:r>
              <a:rPr dirty="0" err="1">
                <a:solidFill>
                  <a:srgbClr val="008F00"/>
                </a:solidFill>
              </a:rPr>
              <a:t>Feux</a:t>
            </a:r>
            <a:r>
              <a:rPr dirty="0">
                <a:solidFill>
                  <a:srgbClr val="008F00"/>
                </a:solidFill>
              </a:rPr>
              <a:t> verts = items « bon </a:t>
            </a:r>
            <a:r>
              <a:rPr dirty="0" err="1">
                <a:solidFill>
                  <a:srgbClr val="008F00"/>
                </a:solidFill>
              </a:rPr>
              <a:t>docteur</a:t>
            </a:r>
            <a:r>
              <a:rPr dirty="0">
                <a:solidFill>
                  <a:srgbClr val="008F00"/>
                </a:solidFill>
              </a:rPr>
              <a:t> »</a:t>
            </a:r>
          </a:p>
          <a:p>
            <a:endParaRPr dirty="0">
              <a:solidFill>
                <a:srgbClr val="008F00"/>
              </a:solidFill>
            </a:endParaRPr>
          </a:p>
          <a:p>
            <a:endParaRPr dirty="0">
              <a:solidFill>
                <a:srgbClr val="008F00"/>
              </a:solidFill>
            </a:endParaRPr>
          </a:p>
          <a:p>
            <a:pPr>
              <a:defRPr b="1"/>
            </a:pPr>
            <a:r>
              <a:rPr dirty="0" err="1">
                <a:solidFill>
                  <a:srgbClr val="FF9300"/>
                </a:solidFill>
              </a:rPr>
              <a:t>Feux</a:t>
            </a:r>
            <a:r>
              <a:rPr dirty="0">
                <a:solidFill>
                  <a:srgbClr val="FF9300"/>
                </a:solidFill>
              </a:rPr>
              <a:t> oranges = items « </a:t>
            </a:r>
            <a:r>
              <a:rPr dirty="0" err="1">
                <a:solidFill>
                  <a:srgbClr val="FF9300"/>
                </a:solidFill>
              </a:rPr>
              <a:t>peut</a:t>
            </a:r>
            <a:r>
              <a:rPr dirty="0">
                <a:solidFill>
                  <a:srgbClr val="FF9300"/>
                </a:solidFill>
              </a:rPr>
              <a:t> </a:t>
            </a:r>
            <a:r>
              <a:rPr dirty="0" err="1">
                <a:solidFill>
                  <a:srgbClr val="FF9300"/>
                </a:solidFill>
              </a:rPr>
              <a:t>mieux</a:t>
            </a:r>
            <a:r>
              <a:rPr dirty="0">
                <a:solidFill>
                  <a:srgbClr val="FF9300"/>
                </a:solidFill>
              </a:rPr>
              <a:t> faire » </a:t>
            </a:r>
          </a:p>
          <a:p>
            <a:endParaRPr dirty="0">
              <a:solidFill>
                <a:srgbClr val="FF9300"/>
              </a:solidFill>
            </a:endParaRPr>
          </a:p>
          <a:p>
            <a:br>
              <a:rPr dirty="0">
                <a:solidFill>
                  <a:srgbClr val="FF9300"/>
                </a:solidFill>
              </a:rPr>
            </a:br>
            <a:r>
              <a:rPr b="1" dirty="0" err="1">
                <a:solidFill>
                  <a:srgbClr val="FF2600"/>
                </a:solidFill>
              </a:rPr>
              <a:t>Feux</a:t>
            </a:r>
            <a:r>
              <a:rPr b="1" dirty="0">
                <a:solidFill>
                  <a:srgbClr val="FF2600"/>
                </a:solidFill>
              </a:rPr>
              <a:t> rouges = items « bon pour la re-certification ! »</a:t>
            </a:r>
            <a:endParaRPr b="1" dirty="0"/>
          </a:p>
          <a:p>
            <a:endParaRPr b="1" dirty="0"/>
          </a:p>
          <a:p>
            <a:pPr>
              <a:defRPr b="1">
                <a:solidFill>
                  <a:srgbClr val="FF2600"/>
                </a:solidFill>
              </a:defRPr>
            </a:pPr>
            <a:r>
              <a:rPr dirty="0"/>
              <a:t>15 items </a:t>
            </a:r>
            <a:r>
              <a:rPr dirty="0" err="1"/>
              <a:t>prévention</a:t>
            </a:r>
            <a:r>
              <a:rPr dirty="0"/>
              <a:t> </a:t>
            </a:r>
            <a:br>
              <a:rPr dirty="0"/>
            </a:br>
            <a:r>
              <a:rPr dirty="0"/>
              <a:t>Valeur </a:t>
            </a:r>
            <a:r>
              <a:rPr dirty="0" err="1"/>
              <a:t>unitaire</a:t>
            </a:r>
            <a:r>
              <a:rPr dirty="0"/>
              <a:t> 5 € </a:t>
            </a:r>
          </a:p>
          <a:p>
            <a:endParaRPr dirty="0"/>
          </a:p>
          <a:p>
            <a:r>
              <a:rPr dirty="0"/>
              <a:t>Tableau de bord patient : </a:t>
            </a:r>
            <a:r>
              <a:rPr dirty="0" err="1"/>
              <a:t>selon</a:t>
            </a:r>
            <a:r>
              <a:rPr dirty="0"/>
              <a:t> </a:t>
            </a:r>
            <a:r>
              <a:rPr dirty="0" err="1"/>
              <a:t>âge</a:t>
            </a:r>
            <a:r>
              <a:rPr dirty="0"/>
              <a:t> </a:t>
            </a:r>
            <a:r>
              <a:rPr dirty="0" err="1"/>
              <a:t>sexe</a:t>
            </a:r>
            <a:r>
              <a:rPr dirty="0"/>
              <a:t> et état de </a:t>
            </a:r>
            <a:r>
              <a:rPr dirty="0" err="1"/>
              <a:t>santé</a:t>
            </a:r>
            <a:r>
              <a:rPr dirty="0"/>
              <a:t> (ALD </a:t>
            </a:r>
            <a:r>
              <a:rPr dirty="0" err="1"/>
              <a:t>déclarées</a:t>
            </a:r>
            <a:r>
              <a:rPr dirty="0"/>
              <a:t> ) </a:t>
            </a:r>
          </a:p>
          <a:p>
            <a:r>
              <a:rPr dirty="0"/>
              <a:t>Il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falloir</a:t>
            </a:r>
            <a:r>
              <a:rPr dirty="0"/>
              <a:t> </a:t>
            </a:r>
            <a:r>
              <a:rPr dirty="0" err="1"/>
              <a:t>rester</a:t>
            </a:r>
            <a:r>
              <a:rPr dirty="0"/>
              <a:t> </a:t>
            </a:r>
            <a:r>
              <a:rPr dirty="0" err="1"/>
              <a:t>connecté</a:t>
            </a:r>
            <a:r>
              <a:rPr dirty="0"/>
              <a:t> </a:t>
            </a:r>
            <a:r>
              <a:rPr dirty="0" err="1"/>
              <a:t>Ameli</a:t>
            </a:r>
            <a:r>
              <a:rPr dirty="0"/>
              <a:t>-Pro et consulter le tableau du patient </a:t>
            </a:r>
          </a:p>
          <a:p>
            <a:br>
              <a:rPr dirty="0"/>
            </a:br>
            <a:r>
              <a:rPr b="1" dirty="0" err="1">
                <a:solidFill>
                  <a:srgbClr val="0096FF"/>
                </a:solidFill>
              </a:rPr>
              <a:t>Ségur</a:t>
            </a:r>
            <a:r>
              <a:rPr b="1" dirty="0">
                <a:solidFill>
                  <a:srgbClr val="0096FF"/>
                </a:solidFill>
              </a:rPr>
              <a:t> 12, </a:t>
            </a:r>
            <a:r>
              <a:rPr b="1" dirty="0" err="1">
                <a:solidFill>
                  <a:srgbClr val="0096FF"/>
                </a:solidFill>
              </a:rPr>
              <a:t>ce</a:t>
            </a:r>
            <a:r>
              <a:rPr b="1" dirty="0">
                <a:solidFill>
                  <a:srgbClr val="0096FF"/>
                </a:solidFill>
              </a:rPr>
              <a:t> sera </a:t>
            </a:r>
            <a:r>
              <a:rPr b="1" dirty="0" err="1">
                <a:solidFill>
                  <a:srgbClr val="0096FF"/>
                </a:solidFill>
              </a:rPr>
              <a:t>directement</a:t>
            </a:r>
            <a:r>
              <a:rPr b="1" dirty="0">
                <a:solidFill>
                  <a:srgbClr val="0096FF"/>
                </a:solidFill>
              </a:rPr>
              <a:t> dans le dossier patient…</a:t>
            </a:r>
          </a:p>
          <a:p>
            <a:br>
              <a:rPr dirty="0"/>
            </a:br>
            <a:endParaRPr dirty="0"/>
          </a:p>
        </p:txBody>
      </p:sp>
      <p:sp>
        <p:nvSpPr>
          <p:cNvPr id="136" name="Le mystère de la calculette =&gt;"/>
          <p:cNvSpPr txBox="1"/>
          <p:nvPr/>
        </p:nvSpPr>
        <p:spPr>
          <a:xfrm rot="20201199">
            <a:off x="6500193" y="2901259"/>
            <a:ext cx="5212945" cy="50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300" b="1">
                <a:solidFill>
                  <a:srgbClr val="FF2F92"/>
                </a:solidFill>
              </a:defRPr>
            </a:lvl1pPr>
          </a:lstStyle>
          <a:p>
            <a:r>
              <a:rPr dirty="0"/>
              <a:t>Le </a:t>
            </a:r>
            <a:r>
              <a:rPr dirty="0" err="1"/>
              <a:t>mystère</a:t>
            </a:r>
            <a:r>
              <a:rPr dirty="0"/>
              <a:t> de la </a:t>
            </a:r>
            <a:r>
              <a:rPr dirty="0" err="1"/>
              <a:t>calculette</a:t>
            </a:r>
            <a:r>
              <a:rPr dirty="0"/>
              <a:t> =&gt;</a:t>
            </a:r>
          </a:p>
        </p:txBody>
      </p:sp>
      <p:sp>
        <p:nvSpPr>
          <p:cNvPr id="137" name="Clause de sauvegarde"/>
          <p:cNvSpPr txBox="1"/>
          <p:nvPr/>
        </p:nvSpPr>
        <p:spPr>
          <a:xfrm rot="20201199">
            <a:off x="8060519" y="3076678"/>
            <a:ext cx="3846777" cy="50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300" b="1">
                <a:solidFill>
                  <a:srgbClr val="FF2F92"/>
                </a:solidFill>
              </a:defRPr>
            </a:lvl1pPr>
          </a:lstStyle>
          <a:p>
            <a:r>
              <a:rPr dirty="0"/>
              <a:t>Clause de </a:t>
            </a:r>
            <a:r>
              <a:rPr dirty="0" err="1"/>
              <a:t>sauvegarde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8" descr="Image 8"/>
          <p:cNvPicPr>
            <a:picLocks noChangeAspect="1"/>
          </p:cNvPicPr>
          <p:nvPr/>
        </p:nvPicPr>
        <p:blipFill>
          <a:blip r:embed="rId2"/>
          <a:srcRect r="755"/>
          <a:stretch>
            <a:fillRect/>
          </a:stretch>
        </p:blipFill>
        <p:spPr>
          <a:xfrm>
            <a:off x="-2" y="4601817"/>
            <a:ext cx="12192002" cy="2076453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Au total : la CNAM met + 170 millions par rapport à l’existant…"/>
          <p:cNvSpPr txBox="1"/>
          <p:nvPr/>
        </p:nvSpPr>
        <p:spPr>
          <a:xfrm>
            <a:off x="1248036" y="483610"/>
            <a:ext cx="9695928" cy="2902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000" b="1"/>
            </a:pPr>
            <a:r>
              <a:t>Au total : la CNAM met + 170 millions par rapport à l’existant</a:t>
            </a:r>
          </a:p>
          <a:p>
            <a:pPr>
              <a:defRPr sz="3000" b="1"/>
            </a:pPr>
            <a:r>
              <a:t>sur les forfaits,</a:t>
            </a:r>
          </a:p>
          <a:p>
            <a:pPr>
              <a:defRPr sz="3000" b="1"/>
            </a:pPr>
            <a:r>
              <a:t>=&gt; sauf patientèle atypique, on y gagne. </a:t>
            </a:r>
            <a:br/>
            <a:r>
              <a:rPr>
                <a:solidFill>
                  <a:srgbClr val="011993"/>
                </a:solidFill>
              </a:rPr>
              <a:t>Clause de sauvegarde et revoyure : on observera ! </a:t>
            </a:r>
            <a:br>
              <a:rPr>
                <a:solidFill>
                  <a:srgbClr val="011993"/>
                </a:solidFill>
              </a:rPr>
            </a:br>
            <a:br/>
            <a:endParaRPr/>
          </a:p>
        </p:txBody>
      </p:sp>
      <p:pic>
        <p:nvPicPr>
          <p:cNvPr id="141" name="That'sAll.jpg" descr="That's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454" y="2429699"/>
            <a:ext cx="4481013" cy="33737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2213096" y="1182231"/>
            <a:ext cx="77658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46267E"/>
                </a:solidFill>
                <a:latin typeface="Corbel" panose="020B0503020204020204" pitchFamily="34" charset="0"/>
              </a:rPr>
              <a:t>Proposition de Convention :</a:t>
            </a:r>
          </a:p>
          <a:p>
            <a:pPr algn="ctr"/>
            <a:endParaRPr lang="fr-FR" sz="4000" b="1" dirty="0">
              <a:solidFill>
                <a:srgbClr val="E6033C"/>
              </a:solidFill>
              <a:latin typeface="Corbel" panose="020B0503020204020204" pitchFamily="34" charset="0"/>
            </a:endParaRPr>
          </a:p>
          <a:p>
            <a:pPr algn="ctr"/>
            <a:r>
              <a:rPr lang="fr-FR" sz="6000" b="1" dirty="0">
                <a:solidFill>
                  <a:srgbClr val="E6033C"/>
                </a:solidFill>
                <a:latin typeface="Corbel" panose="020B0503020204020204" pitchFamily="34" charset="0"/>
              </a:rPr>
              <a:t>Assistant médical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E6CAA0-F7FF-DFD2-1187-07756712FF80}"/>
              </a:ext>
            </a:extLst>
          </p:cNvPr>
          <p:cNvSpPr txBox="1"/>
          <p:nvPr/>
        </p:nvSpPr>
        <p:spPr>
          <a:xfrm>
            <a:off x="3046205" y="3830742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6267E"/>
                </a:solidFill>
                <a:latin typeface="Corbel" panose="020B0503020204020204" pitchFamily="34" charset="0"/>
              </a:rPr>
              <a:t>Margot Bayard</a:t>
            </a:r>
          </a:p>
        </p:txBody>
      </p:sp>
    </p:spTree>
    <p:extLst>
      <p:ext uri="{BB962C8B-B14F-4D97-AF65-F5344CB8AC3E}">
        <p14:creationId xmlns:p14="http://schemas.microsoft.com/office/powerpoint/2010/main" val="814388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613E4411-89E1-53B5-B36C-B00C85AD18C5}"/>
              </a:ext>
            </a:extLst>
          </p:cNvPr>
          <p:cNvSpPr txBox="1">
            <a:spLocks/>
          </p:cNvSpPr>
          <p:nvPr/>
        </p:nvSpPr>
        <p:spPr>
          <a:xfrm>
            <a:off x="1127068" y="375248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>
                <a:solidFill>
                  <a:srgbClr val="46267E"/>
                </a:solidFill>
                <a:latin typeface="Corbel" panose="020B0503020204020204" pitchFamily="34" charset="0"/>
              </a:rPr>
              <a:t>Nouveautés Avancées </a:t>
            </a:r>
            <a:endParaRPr lang="fr-FR" sz="1800" dirty="0"/>
          </a:p>
        </p:txBody>
      </p: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B327E129-4890-A0F0-3724-B7CEC1689205}"/>
              </a:ext>
            </a:extLst>
          </p:cNvPr>
          <p:cNvSpPr txBox="1">
            <a:spLocks/>
          </p:cNvSpPr>
          <p:nvPr/>
        </p:nvSpPr>
        <p:spPr>
          <a:xfrm>
            <a:off x="1652907" y="1495166"/>
            <a:ext cx="5066866" cy="499770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1,5 à 2 ETP par médecin ( conditions)</a:t>
            </a:r>
          </a:p>
          <a:p>
            <a:r>
              <a:rPr lang="fr-FR" sz="2400" dirty="0"/>
              <a:t>Gommage de l’effet de seuil  </a:t>
            </a:r>
          </a:p>
          <a:p>
            <a:r>
              <a:rPr lang="fr-FR" sz="2400" dirty="0"/>
              <a:t>Revalorisation des tarifs pour les nouveaux et les anciens contrats </a:t>
            </a:r>
          </a:p>
          <a:p>
            <a:r>
              <a:rPr lang="fr-FR" sz="2400" dirty="0"/>
              <a:t>Médecins &gt; 65 ans </a:t>
            </a:r>
            <a:r>
              <a:rPr lang="fr-FR" sz="2400" dirty="0">
                <a:solidFill>
                  <a:srgbClr val="00B050"/>
                </a:solidFill>
              </a:rPr>
              <a:t>( 67 ans ) maintien – Tolérance - 0à10% </a:t>
            </a:r>
          </a:p>
          <a:p>
            <a:r>
              <a:rPr lang="fr-FR" sz="2400" dirty="0"/>
              <a:t>Exercice mixte </a:t>
            </a:r>
            <a:r>
              <a:rPr lang="fr-FR" sz="2400" dirty="0">
                <a:solidFill>
                  <a:srgbClr val="00B050"/>
                </a:solidFill>
              </a:rPr>
              <a:t>liste des activités </a:t>
            </a:r>
          </a:p>
          <a:p>
            <a:r>
              <a:rPr lang="fr-FR" sz="2400" dirty="0"/>
              <a:t>Primo installé proratisation de l’aide si 30&lt;PMT&lt;50 </a:t>
            </a:r>
          </a:p>
          <a:p>
            <a:r>
              <a:rPr lang="fr-FR" sz="2400" dirty="0"/>
              <a:t>Mutualisation objectifs / contrat collectif </a:t>
            </a:r>
          </a:p>
          <a:p>
            <a:r>
              <a:rPr lang="fr-FR" sz="2400" dirty="0"/>
              <a:t>Recours à une autre organisation de secrétariat </a:t>
            </a:r>
          </a:p>
          <a:p>
            <a:r>
              <a:rPr lang="fr-FR" sz="2400" dirty="0"/>
              <a:t>Cadre d’analyse des cas particuliers circonstances   exceptionnelles </a:t>
            </a:r>
          </a:p>
          <a:p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724497C8-A366-C079-2CDA-31F7B510518A}"/>
              </a:ext>
            </a:extLst>
          </p:cNvPr>
          <p:cNvSpPr txBox="1">
            <a:spLocks/>
          </p:cNvSpPr>
          <p:nvPr/>
        </p:nvSpPr>
        <p:spPr>
          <a:xfrm>
            <a:off x="6828416" y="375248"/>
            <a:ext cx="518318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>
                <a:solidFill>
                  <a:srgbClr val="46267E"/>
                </a:solidFill>
                <a:latin typeface="Corbel" panose="020B0503020204020204" pitchFamily="34" charset="0"/>
              </a:rPr>
              <a:t>Points de blocage </a:t>
            </a:r>
          </a:p>
        </p:txBody>
      </p:sp>
      <p:sp>
        <p:nvSpPr>
          <p:cNvPr id="7" name="Espace réservé du contenu 7">
            <a:extLst>
              <a:ext uri="{FF2B5EF4-FFF2-40B4-BE49-F238E27FC236}">
                <a16:creationId xmlns:a16="http://schemas.microsoft.com/office/drawing/2014/main" id="{1192FB94-1503-E313-7E69-FD2FA1AF0EDA}"/>
              </a:ext>
            </a:extLst>
          </p:cNvPr>
          <p:cNvSpPr txBox="1">
            <a:spLocks/>
          </p:cNvSpPr>
          <p:nvPr/>
        </p:nvSpPr>
        <p:spPr>
          <a:xfrm>
            <a:off x="6828416" y="1646773"/>
            <a:ext cx="5183188" cy="46944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Contreparties sur PMT </a:t>
            </a:r>
            <a:r>
              <a:rPr lang="fr-FR" b="1" dirty="0">
                <a:solidFill>
                  <a:srgbClr val="FF0000"/>
                </a:solidFill>
              </a:rPr>
              <a:t>ET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FA </a:t>
            </a:r>
          </a:p>
          <a:p>
            <a:pPr lvl="1"/>
            <a:r>
              <a:rPr lang="fr-FR" dirty="0"/>
              <a:t>Tolérance -5%  si PMT&gt; 95  au-delà proratisation </a:t>
            </a:r>
          </a:p>
          <a:p>
            <a:pPr lvl="1"/>
            <a:endParaRPr lang="fr-FR" dirty="0"/>
          </a:p>
          <a:p>
            <a:r>
              <a:rPr lang="fr-FR" dirty="0"/>
              <a:t>Evolution des missions des AM si infirmiers </a:t>
            </a:r>
            <a:r>
              <a:rPr lang="fr-FR" dirty="0">
                <a:solidFill>
                  <a:srgbClr val="FF0000"/>
                </a:solidFill>
              </a:rPr>
              <a:t>!!!</a:t>
            </a:r>
          </a:p>
        </p:txBody>
      </p:sp>
      <p:sp>
        <p:nvSpPr>
          <p:cNvPr id="8" name="Multiplication 7">
            <a:extLst>
              <a:ext uri="{FF2B5EF4-FFF2-40B4-BE49-F238E27FC236}">
                <a16:creationId xmlns:a16="http://schemas.microsoft.com/office/drawing/2014/main" id="{90BECEFD-5494-3DB2-B7F7-16D7BAA722F2}"/>
              </a:ext>
            </a:extLst>
          </p:cNvPr>
          <p:cNvSpPr/>
          <p:nvPr/>
        </p:nvSpPr>
        <p:spPr>
          <a:xfrm>
            <a:off x="4309119" y="2764075"/>
            <a:ext cx="740230" cy="740229"/>
          </a:xfrm>
          <a:prstGeom prst="mathMultiply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99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480AD44-4B8B-046D-C7DC-61F3DC242363}"/>
              </a:ext>
            </a:extLst>
          </p:cNvPr>
          <p:cNvGraphicFramePr>
            <a:graphicFrameLocks noGrp="1"/>
          </p:cNvGraphicFramePr>
          <p:nvPr/>
        </p:nvGraphicFramePr>
        <p:xfrm>
          <a:off x="566058" y="261256"/>
          <a:ext cx="11234055" cy="6317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811">
                  <a:extLst>
                    <a:ext uri="{9D8B030D-6E8A-4147-A177-3AD203B41FA5}">
                      <a16:colId xmlns:a16="http://schemas.microsoft.com/office/drawing/2014/main" val="2608317063"/>
                    </a:ext>
                  </a:extLst>
                </a:gridCol>
                <a:gridCol w="2246811">
                  <a:extLst>
                    <a:ext uri="{9D8B030D-6E8A-4147-A177-3AD203B41FA5}">
                      <a16:colId xmlns:a16="http://schemas.microsoft.com/office/drawing/2014/main" val="3664877484"/>
                    </a:ext>
                  </a:extLst>
                </a:gridCol>
                <a:gridCol w="2246811">
                  <a:extLst>
                    <a:ext uri="{9D8B030D-6E8A-4147-A177-3AD203B41FA5}">
                      <a16:colId xmlns:a16="http://schemas.microsoft.com/office/drawing/2014/main" val="2410320541"/>
                    </a:ext>
                  </a:extLst>
                </a:gridCol>
                <a:gridCol w="2246811">
                  <a:extLst>
                    <a:ext uri="{9D8B030D-6E8A-4147-A177-3AD203B41FA5}">
                      <a16:colId xmlns:a16="http://schemas.microsoft.com/office/drawing/2014/main" val="1539880975"/>
                    </a:ext>
                  </a:extLst>
                </a:gridCol>
                <a:gridCol w="2246811">
                  <a:extLst>
                    <a:ext uri="{9D8B030D-6E8A-4147-A177-3AD203B41FA5}">
                      <a16:colId xmlns:a16="http://schemas.microsoft.com/office/drawing/2014/main" val="4177067516"/>
                    </a:ext>
                  </a:extLst>
                </a:gridCol>
              </a:tblGrid>
              <a:tr h="102567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</a:rPr>
                        <a:t>Option </a:t>
                      </a:r>
                    </a:p>
                    <a:p>
                      <a:pPr algn="ctr"/>
                      <a:r>
                        <a:rPr lang="fr-FR" sz="2400" dirty="0">
                          <a:solidFill>
                            <a:schemeClr val="accent2"/>
                          </a:solidFill>
                        </a:rPr>
                        <a:t>0,5 ETP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rgbClr val="00B050"/>
                          </a:solidFill>
                        </a:rPr>
                        <a:t>Option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rgbClr val="92D050"/>
                          </a:solidFill>
                        </a:rPr>
                        <a:t>1  ETP</a:t>
                      </a:r>
                    </a:p>
                    <a:p>
                      <a:pPr algn="ctr"/>
                      <a:endParaRPr lang="fr-FR" sz="2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7030A0"/>
                          </a:solidFill>
                        </a:rPr>
                        <a:t>Option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2060"/>
                          </a:solidFill>
                        </a:rPr>
                        <a:t>1,5 ETP</a:t>
                      </a:r>
                    </a:p>
                    <a:p>
                      <a:endParaRPr lang="fr-FR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Option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2 ETP</a:t>
                      </a:r>
                    </a:p>
                    <a:p>
                      <a:pPr algn="ctr"/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096970"/>
                  </a:ext>
                </a:extLst>
              </a:tr>
              <a:tr h="1025676">
                <a:tc>
                  <a:txBody>
                    <a:bodyPr/>
                    <a:lstStyle/>
                    <a:p>
                      <a:r>
                        <a:rPr lang="fr-FR" sz="2400" dirty="0"/>
                        <a:t>Année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19 000 €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B050"/>
                          </a:solidFill>
                        </a:rPr>
                        <a:t>38 000 €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23113"/>
                  </a:ext>
                </a:extLst>
              </a:tr>
              <a:tr h="1025676">
                <a:tc>
                  <a:txBody>
                    <a:bodyPr/>
                    <a:lstStyle/>
                    <a:p>
                      <a:r>
                        <a:rPr lang="fr-FR" sz="2400" dirty="0"/>
                        <a:t>Année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14 000 €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B050"/>
                          </a:solidFill>
                        </a:rPr>
                        <a:t>28 000 €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537843"/>
                  </a:ext>
                </a:extLst>
              </a:tr>
              <a:tr h="1025676">
                <a:tc>
                  <a:txBody>
                    <a:bodyPr/>
                    <a:lstStyle/>
                    <a:p>
                      <a:r>
                        <a:rPr lang="fr-FR" sz="2400" dirty="0"/>
                        <a:t>Année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11 000 €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B050"/>
                          </a:solidFill>
                        </a:rPr>
                        <a:t>22 000 €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33 000 €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44 000 €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489697"/>
                  </a:ext>
                </a:extLst>
              </a:tr>
              <a:tr h="1025676">
                <a:tc>
                  <a:txBody>
                    <a:bodyPr/>
                    <a:lstStyle/>
                    <a:p>
                      <a:r>
                        <a:rPr lang="fr-FR" sz="2400" dirty="0"/>
                        <a:t>Si PMT &gt; 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13 000 €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B050"/>
                          </a:solidFill>
                        </a:rPr>
                        <a:t>26 000 €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39 000 €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52 000 €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263594"/>
                  </a:ext>
                </a:extLst>
              </a:tr>
              <a:tr h="1025676">
                <a:tc>
                  <a:txBody>
                    <a:bodyPr/>
                    <a:lstStyle/>
                    <a:p>
                      <a:r>
                        <a:rPr lang="fr-FR" sz="2400" dirty="0"/>
                        <a:t>SI PMT &gt; 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19 000 €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00B050"/>
                          </a:solidFill>
                        </a:rPr>
                        <a:t>38 000 €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7030A0"/>
                          </a:solidFill>
                        </a:rPr>
                        <a:t>57 000 €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76 000 €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1756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9ED1B36-0944-EB1D-18E4-05F2849EA2D2}"/>
              </a:ext>
            </a:extLst>
          </p:cNvPr>
          <p:cNvSpPr/>
          <p:nvPr/>
        </p:nvSpPr>
        <p:spPr>
          <a:xfrm>
            <a:off x="7344230" y="1451430"/>
            <a:ext cx="4383310" cy="1977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C0CD34-90A4-4B28-31E2-C84E35EFD573}"/>
              </a:ext>
            </a:extLst>
          </p:cNvPr>
          <p:cNvSpPr/>
          <p:nvPr/>
        </p:nvSpPr>
        <p:spPr>
          <a:xfrm>
            <a:off x="2873829" y="1451429"/>
            <a:ext cx="2177142" cy="51269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B68C67-3B06-BAD4-AA49-5B9237D9C4C7}"/>
              </a:ext>
            </a:extLst>
          </p:cNvPr>
          <p:cNvSpPr/>
          <p:nvPr/>
        </p:nvSpPr>
        <p:spPr>
          <a:xfrm>
            <a:off x="5050971" y="1451428"/>
            <a:ext cx="2307770" cy="51269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EAC782-290C-4573-FCC6-F533B1A14615}"/>
              </a:ext>
            </a:extLst>
          </p:cNvPr>
          <p:cNvSpPr/>
          <p:nvPr/>
        </p:nvSpPr>
        <p:spPr>
          <a:xfrm>
            <a:off x="7358741" y="3392223"/>
            <a:ext cx="2191655" cy="32045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64E769-762A-4D80-93A5-9CE7AFDA590E}"/>
              </a:ext>
            </a:extLst>
          </p:cNvPr>
          <p:cNvSpPr/>
          <p:nvPr/>
        </p:nvSpPr>
        <p:spPr>
          <a:xfrm>
            <a:off x="9535884" y="3392222"/>
            <a:ext cx="2191655" cy="31861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96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2213096" y="1182231"/>
            <a:ext cx="77658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46267E"/>
                </a:solidFill>
                <a:latin typeface="Corbel" panose="020B0503020204020204" pitchFamily="34" charset="0"/>
              </a:rPr>
              <a:t>Proposition de Convention :</a:t>
            </a:r>
          </a:p>
          <a:p>
            <a:pPr algn="ctr"/>
            <a:endParaRPr lang="fr-FR" sz="4000" b="1" dirty="0">
              <a:solidFill>
                <a:srgbClr val="E6033C"/>
              </a:solidFill>
              <a:latin typeface="Corbel" panose="020B0503020204020204" pitchFamily="34" charset="0"/>
            </a:endParaRPr>
          </a:p>
          <a:p>
            <a:pPr algn="ctr"/>
            <a:r>
              <a:rPr lang="fr-FR" sz="6000" b="1" dirty="0">
                <a:solidFill>
                  <a:srgbClr val="E6033C"/>
                </a:solidFill>
                <a:latin typeface="Corbel" panose="020B0503020204020204" pitchFamily="34" charset="0"/>
              </a:rPr>
              <a:t>Les Actes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3F7276-B372-D2ED-05F5-F316B79D2F4E}"/>
              </a:ext>
            </a:extLst>
          </p:cNvPr>
          <p:cNvSpPr txBox="1"/>
          <p:nvPr/>
        </p:nvSpPr>
        <p:spPr>
          <a:xfrm>
            <a:off x="3046205" y="4010816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6267E"/>
                </a:solidFill>
                <a:latin typeface="Corbel" panose="020B0503020204020204" pitchFamily="34" charset="0"/>
              </a:rPr>
              <a:t>Theo Combes</a:t>
            </a:r>
          </a:p>
        </p:txBody>
      </p:sp>
    </p:spTree>
    <p:extLst>
      <p:ext uri="{BB962C8B-B14F-4D97-AF65-F5344CB8AC3E}">
        <p14:creationId xmlns:p14="http://schemas.microsoft.com/office/powerpoint/2010/main" val="4051787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466975" cy="6858000"/>
          </a:xfrm>
          <a:custGeom>
            <a:avLst/>
            <a:gdLst/>
            <a:ahLst/>
            <a:cxnLst/>
            <a:rect l="l" t="t" r="r" b="b"/>
            <a:pathLst>
              <a:path w="3700462" h="10287000">
                <a:moveTo>
                  <a:pt x="0" y="0"/>
                </a:moveTo>
                <a:lnTo>
                  <a:pt x="3700462" y="0"/>
                </a:lnTo>
                <a:lnTo>
                  <a:pt x="37004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TextBox 3"/>
          <p:cNvSpPr txBox="1"/>
          <p:nvPr/>
        </p:nvSpPr>
        <p:spPr>
          <a:xfrm>
            <a:off x="2604051" y="168863"/>
            <a:ext cx="9315805" cy="8415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70" dirty="0">
                <a:solidFill>
                  <a:srgbClr val="45297E"/>
                </a:solidFill>
                <a:latin typeface="League Spartan"/>
              </a:rPr>
              <a:t>ACTES CLINIQUES :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endParaRPr lang="en-US" sz="4266" dirty="0">
              <a:solidFill>
                <a:srgbClr val="45297E"/>
              </a:solidFill>
              <a:latin typeface="League Spartan"/>
            </a:endParaRPr>
          </a:p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G = 30€ </a:t>
            </a:r>
            <a:r>
              <a:rPr lang="en-US" sz="4266" dirty="0">
                <a:solidFill>
                  <a:srgbClr val="45297E"/>
                </a:solidFill>
                <a:latin typeface="League Spartan"/>
              </a:rPr>
              <a:t>(décembre 2024)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G+MEG </a:t>
            </a:r>
            <a:r>
              <a:rPr lang="en-US" sz="4266" b="1" dirty="0" err="1">
                <a:solidFill>
                  <a:srgbClr val="E6033C"/>
                </a:solidFill>
                <a:latin typeface="League Spartan"/>
              </a:rPr>
              <a:t>ou</a:t>
            </a: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 COD = 35€ </a:t>
            </a:r>
            <a:r>
              <a:rPr lang="en-US" sz="4266" dirty="0">
                <a:solidFill>
                  <a:srgbClr val="45297E"/>
                </a:solidFill>
                <a:latin typeface="League Spartan"/>
              </a:rPr>
              <a:t>(décembre 2024)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COE = 54€ </a:t>
            </a:r>
            <a:r>
              <a:rPr lang="en-US" sz="4266" dirty="0">
                <a:solidFill>
                  <a:srgbClr val="45297E"/>
                </a:solidFill>
                <a:latin typeface="League Spartan"/>
              </a:rPr>
              <a:t>(décembre 2024)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dirty="0">
                <a:solidFill>
                  <a:srgbClr val="45297E"/>
                </a:solidFill>
                <a:latin typeface="League Spartan"/>
              </a:rPr>
              <a:t>   puis </a:t>
            </a: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60€ </a:t>
            </a:r>
            <a:r>
              <a:rPr lang="en-US" sz="4266" dirty="0">
                <a:solidFill>
                  <a:srgbClr val="45297E"/>
                </a:solidFill>
                <a:latin typeface="League Spartan"/>
              </a:rPr>
              <a:t>(juillet 2025)</a:t>
            </a: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 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TE2 = 23€ </a:t>
            </a:r>
            <a:r>
              <a:rPr lang="en-US" sz="4266" dirty="0">
                <a:solidFill>
                  <a:srgbClr val="45297E"/>
                </a:solidFill>
                <a:latin typeface="League Spartan"/>
              </a:rPr>
              <a:t>(Janvier 2026)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b="1" dirty="0">
                <a:solidFill>
                  <a:srgbClr val="E6033C"/>
                </a:solidFill>
                <a:latin typeface="League Spartan"/>
              </a:rPr>
              <a:t>GL = 60€ </a:t>
            </a:r>
            <a:r>
              <a:rPr lang="en-US" sz="4266" dirty="0">
                <a:solidFill>
                  <a:srgbClr val="45297E"/>
                </a:solidFill>
                <a:latin typeface="League Spartan"/>
              </a:rPr>
              <a:t>(Janvier 2026)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endParaRPr lang="en-US" sz="4266" dirty="0">
              <a:solidFill>
                <a:srgbClr val="45297E"/>
              </a:solidFill>
              <a:latin typeface="League Spartan"/>
            </a:endParaRPr>
          </a:p>
          <a:p>
            <a:pPr>
              <a:lnSpc>
                <a:spcPts val="5973"/>
              </a:lnSpc>
              <a:spcBef>
                <a:spcPct val="0"/>
              </a:spcBef>
            </a:pPr>
            <a:endParaRPr lang="en-US" sz="4266" dirty="0">
              <a:solidFill>
                <a:srgbClr val="45297E"/>
              </a:solidFill>
              <a:latin typeface="League Spartan"/>
            </a:endParaRPr>
          </a:p>
          <a:p>
            <a:pPr algn="ctr">
              <a:lnSpc>
                <a:spcPts val="5973"/>
              </a:lnSpc>
              <a:spcBef>
                <a:spcPct val="0"/>
              </a:spcBef>
            </a:pPr>
            <a:endParaRPr lang="en-US" sz="4266" dirty="0">
              <a:solidFill>
                <a:srgbClr val="45297E"/>
              </a:solidFill>
              <a:latin typeface="League Spart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BB5AF-877A-CB44-8802-1EA04D45B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4222"/>
            <a:ext cx="9144000" cy="713312"/>
          </a:xfrm>
        </p:spPr>
        <p:txBody>
          <a:bodyPr>
            <a:noAutofit/>
          </a:bodyPr>
          <a:lstStyle/>
          <a:p>
            <a:r>
              <a:rPr lang="fr-FR" sz="4400" dirty="0">
                <a:solidFill>
                  <a:srgbClr val="46267E"/>
                </a:solidFill>
              </a:rPr>
              <a:t>Consultations des enfants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D8241FB-B126-E6F6-3170-7576AF0E65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C670210-BC3E-8769-FC6D-4FBE7B2C1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187193"/>
              </p:ext>
            </p:extLst>
          </p:nvPr>
        </p:nvGraphicFramePr>
        <p:xfrm>
          <a:off x="935026" y="1600199"/>
          <a:ext cx="10539663" cy="33800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98490">
                  <a:extLst>
                    <a:ext uri="{9D8B030D-6E8A-4147-A177-3AD203B41FA5}">
                      <a16:colId xmlns:a16="http://schemas.microsoft.com/office/drawing/2014/main" val="4293399291"/>
                    </a:ext>
                  </a:extLst>
                </a:gridCol>
                <a:gridCol w="1660391">
                  <a:extLst>
                    <a:ext uri="{9D8B030D-6E8A-4147-A177-3AD203B41FA5}">
                      <a16:colId xmlns:a16="http://schemas.microsoft.com/office/drawing/2014/main" val="3889366637"/>
                    </a:ext>
                  </a:extLst>
                </a:gridCol>
                <a:gridCol w="1951022">
                  <a:extLst>
                    <a:ext uri="{9D8B030D-6E8A-4147-A177-3AD203B41FA5}">
                      <a16:colId xmlns:a16="http://schemas.microsoft.com/office/drawing/2014/main" val="587114275"/>
                    </a:ext>
                  </a:extLst>
                </a:gridCol>
                <a:gridCol w="2629760">
                  <a:extLst>
                    <a:ext uri="{9D8B030D-6E8A-4147-A177-3AD203B41FA5}">
                      <a16:colId xmlns:a16="http://schemas.microsoft.com/office/drawing/2014/main" val="1171127405"/>
                    </a:ext>
                  </a:extLst>
                </a:gridCol>
              </a:tblGrid>
              <a:tr h="375558">
                <a:tc>
                  <a:txBody>
                    <a:bodyPr/>
                    <a:lstStyle/>
                    <a:p>
                      <a:r>
                        <a:rPr lang="fr-FR" b="1"/>
                        <a:t>Consultations(hors examens obligatoires)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MG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/>
                        <a:t>Pédiatre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552658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pPr algn="r"/>
                      <a:r>
                        <a:rPr lang="fr-FR"/>
                        <a:t>0 – 2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31,50€ =&gt; </a:t>
                      </a:r>
                      <a:r>
                        <a:rPr lang="fr-FR" dirty="0">
                          <a:solidFill>
                            <a:srgbClr val="E6033C"/>
                          </a:solidFill>
                        </a:rPr>
                        <a:t>35€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38,50€ =&gt; 40€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Réduction écart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174432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pPr algn="r"/>
                      <a:r>
                        <a:rPr lang="fr-FR"/>
                        <a:t>2 – 6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31,50€ =&gt; </a:t>
                      </a:r>
                      <a:r>
                        <a:rPr lang="fr-FR" dirty="0">
                          <a:solidFill>
                            <a:srgbClr val="E6033C"/>
                          </a:solidFill>
                        </a:rPr>
                        <a:t>35€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33,50€ =&gt; 35€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Réduction écart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701074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pPr algn="r"/>
                      <a:r>
                        <a:rPr lang="fr-FR"/>
                        <a:t> 6 ans et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26,50€ =&gt; </a:t>
                      </a:r>
                      <a:r>
                        <a:rPr lang="fr-FR" dirty="0">
                          <a:solidFill>
                            <a:srgbClr val="E6033C"/>
                          </a:solidFill>
                        </a:rPr>
                        <a:t>30€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31,50€ =&gt; 31,50€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/>
                        <a:t>Réduction écart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31316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r>
                        <a:rPr lang="fr-FR" b="1">
                          <a:solidFill>
                            <a:schemeClr val="bg1"/>
                          </a:solidFill>
                        </a:rPr>
                        <a:t>Examens obligatoires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bg1"/>
                          </a:solidFill>
                        </a:rPr>
                        <a:t>MG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bg1"/>
                          </a:solidFill>
                        </a:rPr>
                        <a:t>Pédiatre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039191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pPr algn="r"/>
                      <a:r>
                        <a:rPr lang="fr-FR"/>
                        <a:t>Avec certificat ( COE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E6033C"/>
                          </a:solidFill>
                        </a:rPr>
                        <a:t>54€ puis 60€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60€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Pas d’écart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663917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pPr algn="r"/>
                      <a:r>
                        <a:rPr lang="fr-FR"/>
                        <a:t>Sans certificat 0 – 2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E6033C"/>
                          </a:solidFill>
                        </a:rPr>
                        <a:t>35€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50€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Ecart de 15€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504374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pPr algn="r"/>
                      <a:r>
                        <a:rPr lang="fr-FR"/>
                        <a:t>Sans certificat 2 – 6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E6033C"/>
                          </a:solidFill>
                        </a:rPr>
                        <a:t>35€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35€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Pas d’écart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503075"/>
                  </a:ext>
                </a:extLst>
              </a:tr>
              <a:tr h="375558">
                <a:tc>
                  <a:txBody>
                    <a:bodyPr/>
                    <a:lstStyle/>
                    <a:p>
                      <a:pPr algn="r"/>
                      <a:r>
                        <a:rPr lang="fr-FR"/>
                        <a:t>Sans certificat 6 ans et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E6033C"/>
                          </a:solidFill>
                        </a:rPr>
                        <a:t>30€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31,50€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654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442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466975" cy="6858000"/>
          </a:xfrm>
          <a:custGeom>
            <a:avLst/>
            <a:gdLst/>
            <a:ahLst/>
            <a:cxnLst/>
            <a:rect l="l" t="t" r="r" b="b"/>
            <a:pathLst>
              <a:path w="3700462" h="10287000">
                <a:moveTo>
                  <a:pt x="0" y="0"/>
                </a:moveTo>
                <a:lnTo>
                  <a:pt x="3700462" y="0"/>
                </a:lnTo>
                <a:lnTo>
                  <a:pt x="37004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b="1" dirty="0"/>
          </a:p>
        </p:txBody>
      </p:sp>
      <p:sp>
        <p:nvSpPr>
          <p:cNvPr id="3" name="TextBox 3"/>
          <p:cNvSpPr txBox="1"/>
          <p:nvPr/>
        </p:nvSpPr>
        <p:spPr>
          <a:xfrm>
            <a:off x="2466975" y="168863"/>
            <a:ext cx="9725024" cy="6569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dirty="0">
                <a:solidFill>
                  <a:srgbClr val="45297E"/>
                </a:solidFill>
                <a:latin typeface="League Spartan"/>
              </a:rPr>
              <a:t>ACTES TECHNIQUES</a:t>
            </a:r>
          </a:p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6" dirty="0">
                <a:solidFill>
                  <a:srgbClr val="E6033C"/>
                </a:solidFill>
                <a:latin typeface="League Spartan"/>
              </a:rPr>
              <a:t>Nouveaux </a:t>
            </a:r>
            <a:r>
              <a:rPr lang="en-US" sz="4266" dirty="0" err="1">
                <a:solidFill>
                  <a:srgbClr val="E6033C"/>
                </a:solidFill>
                <a:latin typeface="League Spartan"/>
              </a:rPr>
              <a:t>cumuls</a:t>
            </a:r>
            <a:r>
              <a:rPr lang="en-US" sz="4266" dirty="0">
                <a:solidFill>
                  <a:srgbClr val="E6033C"/>
                </a:solidFill>
                <a:latin typeface="League Spartan"/>
              </a:rPr>
              <a:t> à </a:t>
            </a:r>
            <a:r>
              <a:rPr lang="en-US" sz="4266" dirty="0" err="1">
                <a:solidFill>
                  <a:srgbClr val="E6033C"/>
                </a:solidFill>
                <a:latin typeface="League Spartan"/>
              </a:rPr>
              <a:t>taux</a:t>
            </a:r>
            <a:r>
              <a:rPr lang="en-US" sz="4266" dirty="0">
                <a:solidFill>
                  <a:srgbClr val="E6033C"/>
                </a:solidFill>
                <a:latin typeface="League Spartan"/>
              </a:rPr>
              <a:t> plein avec la G </a:t>
            </a:r>
            <a:r>
              <a:rPr lang="en-US" sz="4266" dirty="0">
                <a:solidFill>
                  <a:srgbClr val="45297E"/>
                </a:solidFill>
                <a:latin typeface="League Spartan"/>
              </a:rPr>
              <a:t>: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 l’</a:t>
            </a:r>
            <a:r>
              <a:rPr lang="fr-FR" sz="2000" b="1" dirty="0">
                <a:solidFill>
                  <a:srgbClr val="E6033C"/>
                </a:solidFill>
              </a:rPr>
              <a:t>évacuation</a:t>
            </a:r>
            <a:r>
              <a:rPr lang="fr-FR" sz="2000" dirty="0"/>
              <a:t> de collection articulaire (NZJB001 ou MZJB001) ;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la </a:t>
            </a:r>
            <a:r>
              <a:rPr lang="fr-FR" sz="2000" b="1" dirty="0">
                <a:solidFill>
                  <a:srgbClr val="E6033C"/>
                </a:solidFill>
              </a:rPr>
              <a:t>ponction</a:t>
            </a:r>
            <a:r>
              <a:rPr lang="fr-FR" sz="2000" dirty="0"/>
              <a:t> d'une articulation du membre inférieur ou supérieur  (NZHB002 ou MZHB002) 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 l’</a:t>
            </a:r>
            <a:r>
              <a:rPr lang="fr-FR" sz="2000" b="1" dirty="0">
                <a:solidFill>
                  <a:srgbClr val="E6033C"/>
                </a:solidFill>
              </a:rPr>
              <a:t>infiltration</a:t>
            </a:r>
            <a:r>
              <a:rPr lang="fr-FR" sz="2000" dirty="0"/>
              <a:t> thérapeutique dans une articulation (NZLB001 ou MZLB001) 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 l’infiltration thérapeutique d'articulation vertébrale postérieure  (LHLB001) ; 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la pose, le changement ou l’ablation d'un </a:t>
            </a:r>
            <a:r>
              <a:rPr lang="fr-FR" sz="2000" b="1" dirty="0">
                <a:solidFill>
                  <a:srgbClr val="E6033C"/>
                </a:solidFill>
              </a:rPr>
              <a:t>dispositif intra-utérin </a:t>
            </a:r>
            <a:r>
              <a:rPr lang="fr-FR" sz="2000" dirty="0"/>
              <a:t>(JKLD001, JKKD001 ou JKGD001);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 la </a:t>
            </a:r>
            <a:r>
              <a:rPr lang="fr-FR" sz="2000" b="1" dirty="0">
                <a:solidFill>
                  <a:srgbClr val="E6033C"/>
                </a:solidFill>
              </a:rPr>
              <a:t>spirométrie</a:t>
            </a:r>
            <a:r>
              <a:rPr lang="fr-FR" sz="2000" dirty="0"/>
              <a:t> standard (GLQP012) dans le cadre du dépistage de la BPCO pour des patients à risque. Le patient doit avoir plus de 40 ans, consommer plus de 20 paquets de cigarettes par an et avoir été détecté à risque dans le questionnaire dépistage BPCO de la HAS. Le médecin doit avoir suivi une formation spécifique à la spirométrie. Un seul cumul avec une consultation est facturable par an par patient.</a:t>
            </a:r>
            <a:endParaRPr lang="en-US" sz="2000" dirty="0">
              <a:solidFill>
                <a:srgbClr val="45297E"/>
              </a:solidFill>
              <a:latin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2387782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BB5AF-877A-CB44-8802-1EA04D45B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70" y="662705"/>
            <a:ext cx="9881979" cy="713312"/>
          </a:xfrm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rgbClr val="E6033C"/>
                </a:solidFill>
              </a:rPr>
              <a:t>Le calendrier</a:t>
            </a:r>
            <a:br>
              <a:rPr lang="fr-FR" sz="4400" b="1" dirty="0">
                <a:solidFill>
                  <a:srgbClr val="E6033C"/>
                </a:solidFill>
              </a:rPr>
            </a:br>
            <a:r>
              <a:rPr lang="fr-FR" sz="4400" b="1" dirty="0">
                <a:solidFill>
                  <a:srgbClr val="E6033C"/>
                </a:solidFill>
              </a:rPr>
              <a:t>= objet de négociations +++ et de clashs !</a:t>
            </a:r>
          </a:p>
        </p:txBody>
      </p:sp>
      <p:pic>
        <p:nvPicPr>
          <p:cNvPr id="5" name="Image 4" descr="Une image contenant intérieur, meubles, Immeuble de bureaux, bureau&#10;&#10;Description générée automatiquement">
            <a:extLst>
              <a:ext uri="{FF2B5EF4-FFF2-40B4-BE49-F238E27FC236}">
                <a16:creationId xmlns:a16="http://schemas.microsoft.com/office/drawing/2014/main" id="{9D0EC3CA-1802-52AC-1087-87CEFF6CB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7"/>
          <a:stretch/>
        </p:blipFill>
        <p:spPr>
          <a:xfrm>
            <a:off x="1707569" y="1376017"/>
            <a:ext cx="9103307" cy="548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6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BB5AF-877A-CB44-8802-1EA04D45B1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5673"/>
            <a:ext cx="9144000" cy="661640"/>
          </a:xfrm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rgbClr val="E6033C"/>
                </a:solidFill>
              </a:rPr>
              <a:t>Le calendrier : version finale !</a:t>
            </a:r>
            <a:br>
              <a:rPr lang="fr-FR" sz="4400" dirty="0">
                <a:solidFill>
                  <a:srgbClr val="46267E"/>
                </a:solidFill>
              </a:rPr>
            </a:br>
            <a:endParaRPr lang="fr-FR" sz="4400" dirty="0">
              <a:solidFill>
                <a:srgbClr val="46267E"/>
              </a:solidFill>
            </a:endParaRPr>
          </a:p>
        </p:txBody>
      </p:sp>
      <p:pic>
        <p:nvPicPr>
          <p:cNvPr id="7" name="Image 6" descr="Une image contenant texte, homme, intérieur, médias&#10;&#10;Description générée automatiquement">
            <a:extLst>
              <a:ext uri="{FF2B5EF4-FFF2-40B4-BE49-F238E27FC236}">
                <a16:creationId xmlns:a16="http://schemas.microsoft.com/office/drawing/2014/main" id="{92853877-390A-6E87-FD72-B731A555FE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5"/>
          <a:stretch/>
        </p:blipFill>
        <p:spPr>
          <a:xfrm>
            <a:off x="1211041" y="695674"/>
            <a:ext cx="9769918" cy="61623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97839B26-2B05-C37B-4A24-E15AB82C2A42}"/>
                  </a:ext>
                </a:extLst>
              </p14:cNvPr>
              <p14:cNvContentPartPr/>
              <p14:nvPr/>
            </p14:nvContentPartPr>
            <p14:xfrm>
              <a:off x="6839460" y="2819047"/>
              <a:ext cx="686520" cy="57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97839B26-2B05-C37B-4A24-E15AB82C2A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85820" y="2711407"/>
                <a:ext cx="79416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D948B499-DAE5-6BFA-277F-811B80420F8F}"/>
                  </a:ext>
                </a:extLst>
              </p14:cNvPr>
              <p14:cNvContentPartPr/>
              <p14:nvPr/>
            </p14:nvContentPartPr>
            <p14:xfrm>
              <a:off x="9159300" y="3277687"/>
              <a:ext cx="187920" cy="828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D948B499-DAE5-6BFA-277F-811B80420F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05300" y="3169687"/>
                <a:ext cx="29556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CA19593D-5FF5-6401-A603-C9E789D3D675}"/>
                  </a:ext>
                </a:extLst>
              </p14:cNvPr>
              <p14:cNvContentPartPr/>
              <p14:nvPr/>
            </p14:nvContentPartPr>
            <p14:xfrm>
              <a:off x="7007220" y="3180127"/>
              <a:ext cx="173520" cy="468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CA19593D-5FF5-6401-A603-C9E789D3D67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53580" y="3072127"/>
                <a:ext cx="28116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A80E77F-DD2E-2DCF-24D1-56AA60E5F134}"/>
                  </a:ext>
                </a:extLst>
              </p14:cNvPr>
              <p14:cNvContentPartPr/>
              <p14:nvPr/>
            </p14:nvContentPartPr>
            <p14:xfrm>
              <a:off x="8886420" y="4585567"/>
              <a:ext cx="185760" cy="612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A80E77F-DD2E-2DCF-24D1-56AA60E5F13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32780" y="4477927"/>
                <a:ext cx="29340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F6785EA-15EF-604E-365C-0AB3229ECC92}"/>
                  </a:ext>
                </a:extLst>
              </p14:cNvPr>
              <p14:cNvContentPartPr/>
              <p14:nvPr/>
            </p14:nvContentPartPr>
            <p14:xfrm>
              <a:off x="7781220" y="5799847"/>
              <a:ext cx="513000" cy="252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F6785EA-15EF-604E-365C-0AB3229ECC9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727580" y="5691847"/>
                <a:ext cx="62064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507B1CFE-9D20-8E2D-4B19-8A9D10C9E5E5}"/>
                  </a:ext>
                </a:extLst>
              </p14:cNvPr>
              <p14:cNvContentPartPr/>
              <p14:nvPr/>
            </p14:nvContentPartPr>
            <p14:xfrm>
              <a:off x="6915420" y="5857447"/>
              <a:ext cx="1211040" cy="12384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507B1CFE-9D20-8E2D-4B19-8A9D10C9E5E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61780" y="5749807"/>
                <a:ext cx="131868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3B73130B-12A6-DD80-CD66-0B79A6527CB0}"/>
                  </a:ext>
                </a:extLst>
              </p14:cNvPr>
              <p14:cNvContentPartPr/>
              <p14:nvPr/>
            </p14:nvContentPartPr>
            <p14:xfrm>
              <a:off x="6898500" y="6509407"/>
              <a:ext cx="804600" cy="9180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3B73130B-12A6-DD80-CD66-0B79A6527CB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44500" y="6401407"/>
                <a:ext cx="912240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8B3142A8-3850-1357-AD28-FEDEDBB4CA62}"/>
                  </a:ext>
                </a:extLst>
              </p14:cNvPr>
              <p14:cNvContentPartPr/>
              <p14:nvPr/>
            </p14:nvContentPartPr>
            <p14:xfrm>
              <a:off x="3817620" y="5659447"/>
              <a:ext cx="202680" cy="360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8B3142A8-3850-1357-AD28-FEDEDBB4CA6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63620" y="5551807"/>
                <a:ext cx="31032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9A63D2C8-5498-C489-1172-E0D383D46084}"/>
                  </a:ext>
                </a:extLst>
              </p14:cNvPr>
              <p14:cNvContentPartPr/>
              <p14:nvPr/>
            </p14:nvContentPartPr>
            <p14:xfrm>
              <a:off x="3787020" y="4090207"/>
              <a:ext cx="1137600" cy="81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9A63D2C8-5498-C489-1172-E0D383D4608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733380" y="3982207"/>
                <a:ext cx="124524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B9FD4C0E-A970-655A-9FFB-4B04E21E6FB3}"/>
                  </a:ext>
                </a:extLst>
              </p14:cNvPr>
              <p14:cNvContentPartPr/>
              <p14:nvPr/>
            </p14:nvContentPartPr>
            <p14:xfrm>
              <a:off x="3934260" y="2850007"/>
              <a:ext cx="988560" cy="1620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B9FD4C0E-A970-655A-9FFB-4B04E21E6FB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880620" y="2742367"/>
                <a:ext cx="1096200" cy="23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7928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466975" cy="6858000"/>
          </a:xfrm>
          <a:custGeom>
            <a:avLst/>
            <a:gdLst/>
            <a:ahLst/>
            <a:cxnLst/>
            <a:rect l="l" t="t" r="r" b="b"/>
            <a:pathLst>
              <a:path w="3700462" h="10287000">
                <a:moveTo>
                  <a:pt x="0" y="0"/>
                </a:moveTo>
                <a:lnTo>
                  <a:pt x="3700462" y="0"/>
                </a:lnTo>
                <a:lnTo>
                  <a:pt x="37004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" name="TextBox 3"/>
          <p:cNvSpPr txBox="1"/>
          <p:nvPr/>
        </p:nvSpPr>
        <p:spPr>
          <a:xfrm>
            <a:off x="2554356" y="1246808"/>
            <a:ext cx="9511749" cy="6171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La consultation longue du médecin traitant est facturable pour les patients de plus de 80 ans, une fois dans l’année dans </a:t>
            </a:r>
            <a:r>
              <a:rPr lang="fr-FR" u="sng" dirty="0">
                <a:solidFill>
                  <a:srgbClr val="000000"/>
                </a:solidFill>
                <a:effectLst/>
                <a:latin typeface="Helvetica" pitchFamily="2" charset="0"/>
              </a:rPr>
              <a:t>chacune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des situations suivantes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E6033C"/>
                </a:solidFill>
                <a:effectLst/>
                <a:latin typeface="Arial" panose="020B0604020202020204" pitchFamily="34" charset="0"/>
              </a:rPr>
              <a:t>GL1</a:t>
            </a:r>
            <a:r>
              <a:rPr lang="fr-FR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: 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consultation de sortie d’hospitalisation (dans les 45 jours, non-cumulable avec MSH ou MIC, qui sont maintenues dans leurs conditions actuelles par ailleurs)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E6033C"/>
                </a:solidFill>
                <a:effectLst/>
                <a:latin typeface="Arial" panose="020B0604020202020204" pitchFamily="34" charset="0"/>
              </a:rPr>
              <a:t>GL2</a:t>
            </a:r>
            <a:r>
              <a:rPr lang="fr-FR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: 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consultation de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déprescription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de patients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hyperpolymédiqués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(au moins 10 lignes de traitements médicamenteux, « s’appuie sur un bilan de médication prescrit par le médecin 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E6033C"/>
                </a:solidFill>
                <a:latin typeface="Helvetica" pitchFamily="2" charset="0"/>
              </a:rPr>
              <a:t>GL3</a:t>
            </a:r>
            <a:r>
              <a:rPr lang="fr-FR" dirty="0">
                <a:solidFill>
                  <a:srgbClr val="000000"/>
                </a:solidFill>
                <a:latin typeface="Helvetica" pitchFamily="2" charset="0"/>
              </a:rPr>
              <a:t> : 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consultation d’orientation vers un parcours médico-social (dossier d’APA, « a</a:t>
            </a:r>
          </a:p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vocation à être ouverte au dossier Via Trajectoire lorsque celui-ci est rempli par le médecin, selon des</a:t>
            </a:r>
          </a:p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modalités qui devront être préalablement définies en CPN ».)</a:t>
            </a:r>
          </a:p>
          <a:p>
            <a:r>
              <a:rPr lang="fr-FR" dirty="0">
                <a:solidFill>
                  <a:srgbClr val="000000"/>
                </a:solidFill>
                <a:latin typeface="Helvetica" pitchFamily="2" charset="0"/>
              </a:rPr>
              <a:t>C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es consultations entrent en vigueur au </a:t>
            </a:r>
            <a:r>
              <a:rPr lang="fr-FR" b="1" dirty="0">
                <a:solidFill>
                  <a:srgbClr val="000000"/>
                </a:solidFill>
                <a:effectLst/>
                <a:latin typeface="Helvetica" pitchFamily="2" charset="0"/>
              </a:rPr>
              <a:t>1er janvier 2026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.</a:t>
            </a:r>
          </a:p>
          <a:p>
            <a:endParaRPr lang="fr-FR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r>
              <a:rPr lang="fr-FR" dirty="0">
                <a:solidFill>
                  <a:srgbClr val="000000"/>
                </a:solidFill>
                <a:latin typeface="Helvetica" pitchFamily="2" charset="0"/>
              </a:rPr>
              <a:t>NB :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une consultation avec remplissage du dossier pour l’obtention de l’allocation personnalisée d’autonomie (APA) sans condition d’âge peut </a:t>
            </a:r>
            <a:r>
              <a:rPr lang="fr-FR" dirty="0">
                <a:solidFill>
                  <a:srgbClr val="000000"/>
                </a:solidFill>
                <a:latin typeface="Helvetica" pitchFamily="2" charset="0"/>
              </a:rPr>
              <a:t>aussi être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facturable par les médecins, quelle que soit spécialité, via la cotation </a:t>
            </a:r>
            <a:r>
              <a:rPr lang="fr-FR" b="1" dirty="0">
                <a:solidFill>
                  <a:srgbClr val="E6033C"/>
                </a:solidFill>
                <a:effectLst/>
                <a:latin typeface="Helvetica" pitchFamily="2" charset="0"/>
              </a:rPr>
              <a:t>MPH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(non-cumulable avec GL3). </a:t>
            </a:r>
          </a:p>
          <a:p>
            <a:endParaRPr lang="fr-FR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Dans le cadre de la prise en charge des patients en fin de vie, le médecin traitant du patient pourra réaliser une consultation à destination de l’un des aidants via la cotation </a:t>
            </a:r>
            <a:r>
              <a:rPr lang="fr-FR" b="1" dirty="0">
                <a:solidFill>
                  <a:srgbClr val="E6033C"/>
                </a:solidFill>
                <a:effectLst/>
                <a:latin typeface="Helvetica" pitchFamily="2" charset="0"/>
              </a:rPr>
              <a:t>MIS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(modalités à définir).</a:t>
            </a:r>
            <a:endParaRPr lang="en-US" dirty="0">
              <a:solidFill>
                <a:srgbClr val="45297E"/>
              </a:solidFill>
              <a:latin typeface="League Spartan"/>
            </a:endParaRPr>
          </a:p>
          <a:p>
            <a:pPr>
              <a:lnSpc>
                <a:spcPts val="5973"/>
              </a:lnSpc>
              <a:spcBef>
                <a:spcPct val="0"/>
              </a:spcBef>
            </a:pPr>
            <a:endParaRPr lang="en-US" sz="1600" dirty="0">
              <a:solidFill>
                <a:srgbClr val="45297E"/>
              </a:solidFill>
              <a:latin typeface="League Spartan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B42CBE5-64CD-A1CA-5359-726C4E4520D4}"/>
              </a:ext>
            </a:extLst>
          </p:cNvPr>
          <p:cNvSpPr txBox="1">
            <a:spLocks/>
          </p:cNvSpPr>
          <p:nvPr/>
        </p:nvSpPr>
        <p:spPr>
          <a:xfrm>
            <a:off x="904460" y="374470"/>
            <a:ext cx="10935882" cy="7133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E6033C"/>
                </a:solidFill>
                <a:latin typeface="League Spartan"/>
              </a:rPr>
              <a:t>La GL : un combat pied à pied… dans la porte !</a:t>
            </a:r>
            <a:endParaRPr lang="fr-FR" b="1" dirty="0">
              <a:solidFill>
                <a:srgbClr val="E60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660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2213096" y="1182231"/>
            <a:ext cx="77658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46267E"/>
                </a:solidFill>
                <a:latin typeface="Corbel" panose="020B0503020204020204" pitchFamily="34" charset="0"/>
              </a:rPr>
              <a:t>Proposition de Convention :</a:t>
            </a:r>
          </a:p>
          <a:p>
            <a:pPr algn="ctr"/>
            <a:endParaRPr lang="fr-FR" sz="4000" b="1" dirty="0">
              <a:solidFill>
                <a:srgbClr val="E6033C"/>
              </a:solidFill>
              <a:latin typeface="Corbel" panose="020B0503020204020204" pitchFamily="34" charset="0"/>
            </a:endParaRPr>
          </a:p>
          <a:p>
            <a:pPr algn="ctr"/>
            <a:r>
              <a:rPr lang="fr-FR" sz="6000" b="1" dirty="0">
                <a:solidFill>
                  <a:srgbClr val="E6033C"/>
                </a:solidFill>
                <a:latin typeface="Corbel" panose="020B0503020204020204" pitchFamily="34" charset="0"/>
              </a:rPr>
              <a:t>SNP et PDSA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E6CAA0-F7FF-DFD2-1187-07756712FF80}"/>
              </a:ext>
            </a:extLst>
          </p:cNvPr>
          <p:cNvSpPr txBox="1"/>
          <p:nvPr/>
        </p:nvSpPr>
        <p:spPr>
          <a:xfrm>
            <a:off x="3046205" y="3830742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6267E"/>
                </a:solidFill>
                <a:latin typeface="Corbel" panose="020B0503020204020204" pitchFamily="34" charset="0"/>
              </a:rPr>
              <a:t>Yoan </a:t>
            </a:r>
            <a:r>
              <a:rPr lang="fr-FR" b="1" dirty="0" err="1">
                <a:solidFill>
                  <a:srgbClr val="46267E"/>
                </a:solidFill>
                <a:latin typeface="Corbel" panose="020B0503020204020204" pitchFamily="34" charset="0"/>
              </a:rPr>
              <a:t>Saynac</a:t>
            </a:r>
            <a:endParaRPr lang="fr-FR" b="1" dirty="0">
              <a:solidFill>
                <a:srgbClr val="46267E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643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1224559" y="335845"/>
            <a:ext cx="938116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Les dispositifs visant à garantir l’accès aux soins non programmés</a:t>
            </a:r>
          </a:p>
          <a:p>
            <a:pPr algn="just"/>
            <a:endParaRPr lang="fr-FR" b="1" dirty="0">
              <a:latin typeface="Corbel" panose="020B05030202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Les positions de MGF au début de la négo : téléconsultation, SAS, CHE, PDSA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>
                <a:latin typeface="Corbel" panose="020B0503020204020204" pitchFamily="34" charset="0"/>
              </a:rPr>
              <a:t>SAS 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SNP (15 euros) ; SHE (5 euros) de 19h à 21h ; MVR (10 euros) pour les visites ;  max 20/semaine ;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Régulateurs 100 euros de l’heure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fr-FR" dirty="0">
              <a:latin typeface="Corbel" panose="020B05030202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>
                <a:latin typeface="Corbel" panose="020B0503020204020204" pitchFamily="34" charset="0"/>
              </a:rPr>
              <a:t>Hors SAS 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MRT (15 euros) ; SHE (5 euros)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fr-FR" dirty="0">
              <a:latin typeface="Corbel" panose="020B05030202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dirty="0">
                <a:latin typeface="Corbel" panose="020B0503020204020204" pitchFamily="34" charset="0"/>
              </a:rPr>
              <a:t>Horaires PDSA 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Seul le MG inscrit est autorisé à coter les majorations régulées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Exceptionnellement un autre MG si indispo (à surveiller +++)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Hors MG de garde : MHP (5 euros)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F et MN : exceptionnel et uniquement sur urgences vitales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Disparition des F et MN en TC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0000"/>
                </a:solidFill>
                <a:latin typeface="Corbel" panose="020B0503020204020204" pitchFamily="34" charset="0"/>
              </a:rPr>
              <a:t>YYYY010</a:t>
            </a:r>
            <a:r>
              <a:rPr lang="fr-FR" dirty="0">
                <a:latin typeface="Corbel" panose="020B0503020204020204" pitchFamily="34" charset="0"/>
              </a:rPr>
              <a:t> : en cas de détresse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FR" dirty="0">
                <a:latin typeface="Corbel" panose="020B0503020204020204" pitchFamily="34" charset="0"/>
              </a:rPr>
              <a:t>Visite : + 6,50 euros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fr-FR" dirty="0">
              <a:latin typeface="Corbel" panose="020B0503020204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fr-FR" dirty="0">
              <a:latin typeface="Corbel" panose="020B0503020204020204" pitchFamily="34" charset="0"/>
            </a:endParaRPr>
          </a:p>
          <a:p>
            <a:pPr algn="just"/>
            <a:endParaRPr lang="fr-FR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458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461040" y="1241300"/>
            <a:ext cx="88519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solidFill>
                  <a:srgbClr val="FF0000"/>
                </a:solidFill>
              </a:rPr>
              <a:t>La CPN définit le cadre dans lequel certaines organisations de soins ambulatoires peuvent être éligibles à cette cotation après validation en CPL. Préalablement à l’examen en CPL, la caisse de rattachement de l’organisation échange avec l’ARS sur la cohérence du projet par rapport à l’organisation territoriale des soins</a:t>
            </a:r>
            <a:endParaRPr lang="fr-FR" sz="32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97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450282" y="428178"/>
            <a:ext cx="88519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/>
              <a:t>Ce que j’en retiens : </a:t>
            </a:r>
          </a:p>
          <a:p>
            <a:pPr algn="just"/>
            <a:endParaRPr lang="fr-FR" sz="2400" dirty="0">
              <a:latin typeface="Corbel" panose="020B05030202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Corbel" panose="020B0503020204020204" pitchFamily="34" charset="0"/>
              </a:rPr>
              <a:t>Les plateformes vont devoir changer de modèle économique et ne pourront plus coter des </a:t>
            </a:r>
            <a:r>
              <a:rPr lang="fr-FR" sz="2400" dirty="0" err="1">
                <a:latin typeface="Corbel" panose="020B0503020204020204" pitchFamily="34" charset="0"/>
              </a:rPr>
              <a:t>majorateurs</a:t>
            </a:r>
            <a:r>
              <a:rPr lang="fr-FR" sz="2400" dirty="0">
                <a:latin typeface="Corbel" panose="020B0503020204020204" pitchFamily="34" charset="0"/>
              </a:rPr>
              <a:t> non régulés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Corbel" panose="020B0503020204020204" pitchFamily="34" charset="0"/>
              </a:rPr>
              <a:t>Ces plateformes vont possiblement investir la PDSA donc à verrouiller dans le cahier des charges de la régulation, et localement bien sûr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Corbel" panose="020B0503020204020204" pitchFamily="34" charset="0"/>
              </a:rPr>
              <a:t>Ménage chez les CHE qui ne pourront plus appliquer ces mêmes </a:t>
            </a:r>
            <a:r>
              <a:rPr lang="fr-FR" sz="2400" dirty="0" err="1">
                <a:latin typeface="Corbel" panose="020B0503020204020204" pitchFamily="34" charset="0"/>
              </a:rPr>
              <a:t>majorateurs</a:t>
            </a:r>
            <a:r>
              <a:rPr lang="fr-FR" sz="2400" dirty="0">
                <a:latin typeface="Corbel" panose="020B0503020204020204" pitchFamily="34" charset="0"/>
              </a:rPr>
              <a:t> non régulés, ainsi que IPSO et autres centres de santé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Corbel" panose="020B0503020204020204" pitchFamily="34" charset="0"/>
              </a:rPr>
              <a:t>Création d’un « bonus » de 5 euros pour nos consultations de 19 à 20 heures (faible, mais 20 euros par jour = </a:t>
            </a:r>
            <a:r>
              <a:rPr lang="fr-FR" sz="2400" b="1" dirty="0">
                <a:latin typeface="Corbel" panose="020B0503020204020204" pitchFamily="34" charset="0"/>
              </a:rPr>
              <a:t>+ 400 euros </a:t>
            </a:r>
            <a:r>
              <a:rPr lang="fr-FR" sz="2400" dirty="0">
                <a:latin typeface="Corbel" panose="020B0503020204020204" pitchFamily="34" charset="0"/>
              </a:rPr>
              <a:t>par mois pour valoriser le 19-20h chez un confrère à temps plein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Corbel" panose="020B0503020204020204" pitchFamily="34" charset="0"/>
              </a:rPr>
              <a:t>Le YYYY010 suggère une </a:t>
            </a:r>
            <a:r>
              <a:rPr lang="fr-FR" sz="2400" b="1" dirty="0" err="1">
                <a:latin typeface="Corbel" panose="020B0503020204020204" pitchFamily="34" charset="0"/>
              </a:rPr>
              <a:t>labelisation</a:t>
            </a:r>
            <a:r>
              <a:rPr lang="fr-FR" sz="2400" b="1" dirty="0">
                <a:latin typeface="Corbel" panose="020B0503020204020204" pitchFamily="34" charset="0"/>
              </a:rPr>
              <a:t> des centres de SNP</a:t>
            </a:r>
            <a:r>
              <a:rPr lang="fr-FR" sz="2400" dirty="0">
                <a:latin typeface="Corbel" panose="020B0503020204020204" pitchFamily="34" charset="0"/>
              </a:rPr>
              <a:t> adossés aux urgences ou en préhospitalier, avec un cahier des charges. Donc limitation des dérives comme constatées en PACA… Droit de regard puisque validé en CPL +++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22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2213096" y="1182231"/>
            <a:ext cx="77658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46267E"/>
                </a:solidFill>
                <a:latin typeface="Corbel" panose="020B0503020204020204" pitchFamily="34" charset="0"/>
              </a:rPr>
              <a:t>Proposition de Convention :</a:t>
            </a:r>
          </a:p>
          <a:p>
            <a:pPr algn="ctr"/>
            <a:endParaRPr lang="fr-FR" sz="4000" b="1" dirty="0">
              <a:solidFill>
                <a:srgbClr val="E6033C"/>
              </a:solidFill>
              <a:latin typeface="Corbel" panose="020B0503020204020204" pitchFamily="34" charset="0"/>
            </a:endParaRPr>
          </a:p>
          <a:p>
            <a:pPr algn="ctr"/>
            <a:r>
              <a:rPr lang="fr-FR" sz="6000" b="1" dirty="0">
                <a:solidFill>
                  <a:srgbClr val="E6033C"/>
                </a:solidFill>
                <a:latin typeface="Corbel" panose="020B0503020204020204" pitchFamily="34" charset="0"/>
              </a:rPr>
              <a:t>Les Engagements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E6CAA0-F7FF-DFD2-1187-07756712FF80}"/>
              </a:ext>
            </a:extLst>
          </p:cNvPr>
          <p:cNvSpPr txBox="1"/>
          <p:nvPr/>
        </p:nvSpPr>
        <p:spPr>
          <a:xfrm>
            <a:off x="3046205" y="3830742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6267E"/>
                </a:solidFill>
                <a:latin typeface="Corbel" panose="020B0503020204020204" pitchFamily="34" charset="0"/>
              </a:rPr>
              <a:t>Agnès </a:t>
            </a:r>
            <a:r>
              <a:rPr lang="fr-FR" b="1" dirty="0" err="1">
                <a:solidFill>
                  <a:srgbClr val="46267E"/>
                </a:solidFill>
                <a:latin typeface="Corbel" panose="020B0503020204020204" pitchFamily="34" charset="0"/>
              </a:rPr>
              <a:t>Giannotti</a:t>
            </a:r>
            <a:endParaRPr lang="fr-FR" b="1" dirty="0">
              <a:solidFill>
                <a:srgbClr val="46267E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765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4C786B1-D073-1EC9-9987-EF0EEE528D3A}"/>
              </a:ext>
            </a:extLst>
          </p:cNvPr>
          <p:cNvSpPr txBox="1"/>
          <p:nvPr/>
        </p:nvSpPr>
        <p:spPr>
          <a:xfrm>
            <a:off x="440267" y="1567449"/>
            <a:ext cx="109107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Accès aux soins</a:t>
            </a:r>
          </a:p>
          <a:p>
            <a:pPr algn="ctr"/>
            <a:endParaRPr lang="fr-FR" sz="4400" b="1" dirty="0">
              <a:solidFill>
                <a:srgbClr val="46267E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4400" b="1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Pertinence des prescriptions</a:t>
            </a:r>
            <a:endParaRPr lang="fr-FR" sz="4400" b="1" dirty="0">
              <a:solidFill>
                <a:srgbClr val="E6033C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072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789749" y="301782"/>
            <a:ext cx="9381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Article 59-1 : Engagements collectifs liés à l’accès aux soins 	(p93) 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C786B1-D073-1EC9-9987-EF0EEE528D3A}"/>
              </a:ext>
            </a:extLst>
          </p:cNvPr>
          <p:cNvSpPr txBox="1"/>
          <p:nvPr/>
        </p:nvSpPr>
        <p:spPr>
          <a:xfrm>
            <a:off x="789749" y="1366241"/>
            <a:ext cx="105274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Les engagements conventionnels collectifs ont vocation à améliorer globalement la prise en charge des patients. Ils impliquent une mobilisation conjointe des médecins </a:t>
            </a:r>
            <a:r>
              <a:rPr lang="fr-FR" sz="2800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libéraux</a:t>
            </a:r>
            <a:r>
              <a:rPr lang="fr-FR" sz="2400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 et de l’assurance maladie. </a:t>
            </a:r>
            <a:r>
              <a:rPr lang="fr-FR" sz="2400" dirty="0">
                <a:solidFill>
                  <a:srgbClr val="E6033C"/>
                </a:solidFill>
                <a:effectLst/>
                <a:latin typeface="Calibri" panose="020F0502020204030204" pitchFamily="34" charset="0"/>
              </a:rPr>
              <a:t>Ces engagements ne sont pas opposables individuellement à un professionnel. </a:t>
            </a:r>
          </a:p>
          <a:p>
            <a:endParaRPr lang="fr-FR" sz="2400" dirty="0">
              <a:solidFill>
                <a:srgbClr val="46267E"/>
              </a:solidFill>
              <a:effectLst/>
              <a:latin typeface="Calibri" panose="020F0502020204030204" pitchFamily="34" charset="0"/>
            </a:endParaRPr>
          </a:p>
          <a:p>
            <a:r>
              <a:rPr lang="fr-FR" sz="2400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Le suivi de ces engagements relève des partenaires conventionnels dans le cadre de l’observatoire conventionnel de l’accès aux soins. </a:t>
            </a:r>
            <a:r>
              <a:rPr lang="fr-FR" sz="2400" dirty="0">
                <a:solidFill>
                  <a:srgbClr val="E6033C"/>
                </a:solidFill>
                <a:effectLst/>
                <a:latin typeface="Calibri" panose="020F0502020204030204" pitchFamily="34" charset="0"/>
              </a:rPr>
              <a:t>Il ne peut conduire à réduire les rémunérations individuelles ou à modifier unilatéralement les termes de cette convention. </a:t>
            </a:r>
          </a:p>
        </p:txBody>
      </p:sp>
    </p:spTree>
    <p:extLst>
      <p:ext uri="{BB962C8B-B14F-4D97-AF65-F5344CB8AC3E}">
        <p14:creationId xmlns:p14="http://schemas.microsoft.com/office/powerpoint/2010/main" val="12219095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461040" y="1241300"/>
            <a:ext cx="885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latin typeface="Corbel" panose="020B0503020204020204" pitchFamily="34" charset="0"/>
              </a:rPr>
              <a:t>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CF416C-8A8B-326A-D970-22DC9951C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12" y="548640"/>
            <a:ext cx="10668988" cy="528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3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461040" y="1241300"/>
            <a:ext cx="885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latin typeface="Corbel" panose="020B0503020204020204" pitchFamily="34" charset="0"/>
              </a:rPr>
              <a:t>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D901E-EE0E-F0CD-D5FF-20000C47B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907" y="1241300"/>
            <a:ext cx="10139637" cy="443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58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D7E2-FA8E-D9D3-9DC6-911EB26A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F0C198-297C-0FB4-0E81-17DC54A6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>
            <a:off x="-1" y="4601817"/>
            <a:ext cx="12192001" cy="20764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D2C225-1666-A1E9-8615-F8A14C6FDCC9}"/>
              </a:ext>
            </a:extLst>
          </p:cNvPr>
          <p:cNvSpPr/>
          <p:nvPr/>
        </p:nvSpPr>
        <p:spPr>
          <a:xfrm>
            <a:off x="789749" y="301782"/>
            <a:ext cx="9381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Partie 6 : Pertinence et qualité des soins 				(p 101)</a:t>
            </a:r>
            <a:endParaRPr lang="fr-FR" sz="2400" dirty="0">
              <a:solidFill>
                <a:srgbClr val="46267E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C786B1-D073-1EC9-9987-EF0EEE528D3A}"/>
              </a:ext>
            </a:extLst>
          </p:cNvPr>
          <p:cNvSpPr txBox="1"/>
          <p:nvPr/>
        </p:nvSpPr>
        <p:spPr>
          <a:xfrm>
            <a:off x="703687" y="1455477"/>
            <a:ext cx="105274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46267E"/>
                </a:solidFill>
                <a:effectLst/>
                <a:latin typeface="Calibri" panose="020F0502020204030204" pitchFamily="34" charset="0"/>
              </a:rPr>
              <a:t>Les engagements conventionnels collectifs ont vocation à améliorer globalement la prise en charge des patients. Ils impliquent une mobilisation conjointe des médecins libéraux et de l’assurance maladie pour atteindre les objectifs fixés entre les parties. </a:t>
            </a:r>
            <a:r>
              <a:rPr lang="fr-FR" sz="3200" dirty="0">
                <a:solidFill>
                  <a:srgbClr val="E6033C"/>
                </a:solidFill>
                <a:effectLst/>
                <a:latin typeface="Calibri" panose="020F0502020204030204" pitchFamily="34" charset="0"/>
              </a:rPr>
              <a:t>Ces engagements ne sont pas opposables individuellement à un professionnel. </a:t>
            </a:r>
          </a:p>
        </p:txBody>
      </p:sp>
    </p:spTree>
    <p:extLst>
      <p:ext uri="{BB962C8B-B14F-4D97-AF65-F5344CB8AC3E}">
        <p14:creationId xmlns:p14="http://schemas.microsoft.com/office/powerpoint/2010/main" val="1206380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1993691" y="1136369"/>
            <a:ext cx="930425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dirty="0">
                <a:solidFill>
                  <a:srgbClr val="E6033C"/>
                </a:solidFill>
              </a:rPr>
              <a:t>15 programmes d’actions </a:t>
            </a:r>
            <a:r>
              <a:rPr lang="fr-FR" sz="2400" dirty="0">
                <a:solidFill>
                  <a:srgbClr val="46267E"/>
                </a:solidFill>
              </a:rPr>
              <a:t>partagés reposant sur des engagements réciproques afin </a:t>
            </a:r>
            <a:r>
              <a:rPr lang="fr-FR" sz="2800" dirty="0">
                <a:solidFill>
                  <a:srgbClr val="46267E"/>
                </a:solidFill>
              </a:rPr>
              <a:t>d’atteindre</a:t>
            </a:r>
            <a:r>
              <a:rPr lang="fr-FR" sz="2400" dirty="0">
                <a:solidFill>
                  <a:srgbClr val="46267E"/>
                </a:solidFill>
              </a:rPr>
              <a:t> des objectifs communs de pertinence des soins 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E6033C"/>
                </a:solidFill>
              </a:rPr>
              <a:t>4 dispositifs d’intéressement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6267E"/>
                </a:solidFill>
              </a:rPr>
              <a:t>Un dispositif conventionnel permettant à la fois </a:t>
            </a:r>
            <a:r>
              <a:rPr lang="fr-FR" sz="2400" dirty="0">
                <a:solidFill>
                  <a:srgbClr val="E6033C"/>
                </a:solidFill>
              </a:rPr>
              <a:t>d’informer</a:t>
            </a:r>
            <a:r>
              <a:rPr lang="fr-FR" sz="2400" dirty="0">
                <a:solidFill>
                  <a:srgbClr val="46267E"/>
                </a:solidFill>
              </a:rPr>
              <a:t> les médecins généralistes sur leur prescription de médicaments par rapport à la pratique nationale, et de sensibiliser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6267E"/>
                </a:solidFill>
              </a:rPr>
              <a:t>Une mobilisation du </a:t>
            </a:r>
            <a:r>
              <a:rPr lang="fr-FR" sz="2400" dirty="0">
                <a:solidFill>
                  <a:srgbClr val="E6033C"/>
                </a:solidFill>
              </a:rPr>
              <a:t>développement professionnel continu </a:t>
            </a:r>
            <a:r>
              <a:rPr lang="fr-FR" sz="2400" dirty="0">
                <a:solidFill>
                  <a:srgbClr val="46267E"/>
                </a:solidFill>
              </a:rPr>
              <a:t>pour disposer de formations adaptées à chacun des programmes d’action partagé et également financer les </a:t>
            </a:r>
            <a:r>
              <a:rPr lang="fr-FR" sz="2400" dirty="0">
                <a:solidFill>
                  <a:srgbClr val="E6033C"/>
                </a:solidFill>
              </a:rPr>
              <a:t>groupes d’analyse de pratique </a:t>
            </a:r>
            <a:r>
              <a:rPr lang="fr-FR" sz="2400" dirty="0">
                <a:solidFill>
                  <a:srgbClr val="46267E"/>
                </a:solidFill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6267E"/>
                </a:solidFill>
              </a:rPr>
              <a:t>Un suivi paritaire de l’ensemble des engagements et des résultats sur le champ de la pertinence et de la qualité des soins avec la mise en place d’un </a:t>
            </a:r>
            <a:r>
              <a:rPr lang="fr-FR" sz="2400" dirty="0">
                <a:solidFill>
                  <a:srgbClr val="E6033C"/>
                </a:solidFill>
              </a:rPr>
              <a:t>observatoire national de la pertinence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6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025964" y="706063"/>
            <a:ext cx="930425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3200" dirty="0"/>
              <a:t> </a:t>
            </a:r>
            <a:r>
              <a:rPr lang="fr-FR" sz="3200" dirty="0">
                <a:solidFill>
                  <a:srgbClr val="E6033C"/>
                </a:solidFill>
              </a:rPr>
              <a:t>Engagements de l’assurance maladie</a:t>
            </a:r>
            <a:endParaRPr lang="fr-FR" sz="3200" dirty="0">
              <a:solidFill>
                <a:srgbClr val="46267E"/>
              </a:solidFill>
            </a:endParaRPr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800" dirty="0">
                <a:solidFill>
                  <a:srgbClr val="46267E"/>
                </a:solidFill>
                <a:effectLst/>
              </a:rPr>
              <a:t>Renforcer les dispositifs de retour d’informations auprès des médecins 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800" dirty="0">
                <a:solidFill>
                  <a:srgbClr val="46267E"/>
                </a:solidFill>
                <a:effectLst/>
              </a:rPr>
              <a:t>Développer un accompagnement dédié sur les thèmes de pertinence auprès des médecins</a:t>
            </a:r>
            <a:r>
              <a:rPr lang="fr-FR" sz="2800" dirty="0">
                <a:solidFill>
                  <a:srgbClr val="46267E"/>
                </a:solidFill>
              </a:rPr>
              <a:t>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800" dirty="0">
                <a:solidFill>
                  <a:srgbClr val="46267E"/>
                </a:solidFill>
                <a:effectLst/>
              </a:rPr>
              <a:t>Mieux outiller les médecins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fr-FR" sz="2800" dirty="0">
              <a:solidFill>
                <a:srgbClr val="46267E"/>
              </a:solidFill>
              <a:effectLst/>
            </a:endParaRPr>
          </a:p>
          <a:p>
            <a:pPr marL="354013" lvl="1" indent="-342900"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E6033C"/>
                </a:solidFill>
              </a:rPr>
              <a:t>Engagements collectifs des médecins libéraux</a:t>
            </a:r>
          </a:p>
          <a:p>
            <a:pPr marL="811213" lvl="2" indent="-342900">
              <a:buFont typeface="Wingdings" pitchFamily="2" charset="2"/>
              <a:buChar char="Ø"/>
            </a:pPr>
            <a:r>
              <a:rPr lang="fr-FR" sz="2800" dirty="0">
                <a:solidFill>
                  <a:srgbClr val="46267E"/>
                </a:solidFill>
              </a:rPr>
              <a:t>Prescrire aux meilleurs standards de pertinence</a:t>
            </a:r>
          </a:p>
          <a:p>
            <a:pPr marL="811213" lvl="2" indent="-342900">
              <a:buFont typeface="Wingdings" pitchFamily="2" charset="2"/>
              <a:buChar char="Ø"/>
            </a:pPr>
            <a:r>
              <a:rPr lang="fr-FR" sz="2800" dirty="0">
                <a:solidFill>
                  <a:srgbClr val="46267E"/>
                </a:solidFill>
              </a:rPr>
              <a:t>Respecter le principe de sobriété des prescriptions</a:t>
            </a:r>
          </a:p>
          <a:p>
            <a:pPr marL="811213" lvl="2" indent="-342900">
              <a:buFont typeface="Wingdings" pitchFamily="2" charset="2"/>
              <a:buChar char="Ø"/>
            </a:pPr>
            <a:r>
              <a:rPr lang="fr-FR" sz="2800" dirty="0">
                <a:solidFill>
                  <a:srgbClr val="46267E"/>
                </a:solidFill>
              </a:rPr>
              <a:t>Respecter les qualités techniques des prescriptions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53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461040" y="1241300"/>
            <a:ext cx="885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latin typeface="Corbel" panose="020B0503020204020204" pitchFamily="34" charset="0"/>
              </a:rPr>
              <a:t>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A4D564-1701-4ACB-95EC-E6509F5FB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59" y="-1"/>
            <a:ext cx="8858073" cy="653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89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461040" y="1241300"/>
            <a:ext cx="885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latin typeface="Corbel" panose="020B0503020204020204" pitchFamily="34" charset="0"/>
              </a:rPr>
              <a:t>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A70F5C-7612-4226-0C4A-C665C0E6D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547" y="1272116"/>
            <a:ext cx="10142886" cy="431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539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39BD-8A80-8A13-E883-8ACF7046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56CF15-87BD-DF61-AC35-B2AAD86F1586}"/>
              </a:ext>
            </a:extLst>
          </p:cNvPr>
          <p:cNvSpPr/>
          <p:nvPr/>
        </p:nvSpPr>
        <p:spPr>
          <a:xfrm>
            <a:off x="2461040" y="1241300"/>
            <a:ext cx="885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latin typeface="Corbel" panose="020B0503020204020204" pitchFamily="34" charset="0"/>
              </a:rPr>
              <a:t>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F00385-8F39-97A0-0253-1D7BA2323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"/>
          <a:stretch/>
        </p:blipFill>
        <p:spPr>
          <a:xfrm rot="5400000" flipH="1" flipV="1">
            <a:off x="-2429166" y="2775928"/>
            <a:ext cx="6858001" cy="13061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DDBB46-06C7-C2C5-83CB-F5FED73FB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165" y="566943"/>
            <a:ext cx="9793299" cy="524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6283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2164</Words>
  <Application>Microsoft Office PowerPoint</Application>
  <PresentationFormat>Grand écran</PresentationFormat>
  <Paragraphs>269</Paragraphs>
  <Slides>38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Corbel</vt:lpstr>
      <vt:lpstr>Helvetica</vt:lpstr>
      <vt:lpstr>League Spartan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Consultations des enfants</vt:lpstr>
      <vt:lpstr>Présentation PowerPoint</vt:lpstr>
      <vt:lpstr>Le calendrier = objet de négociations +++ et de clashs !</vt:lpstr>
      <vt:lpstr>Le calendrier : version finale !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Yasmine BEN HASSEN</dc:creator>
  <cp:lastModifiedBy>Marion LASSALLE GERARD</cp:lastModifiedBy>
  <cp:revision>63</cp:revision>
  <dcterms:created xsi:type="dcterms:W3CDTF">2024-01-18T10:11:47Z</dcterms:created>
  <dcterms:modified xsi:type="dcterms:W3CDTF">2024-05-24T14:01:44Z</dcterms:modified>
</cp:coreProperties>
</file>